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53"/>
  </p:notesMasterIdLst>
  <p:handoutMasterIdLst>
    <p:handoutMasterId r:id="rId54"/>
  </p:handoutMasterIdLst>
  <p:sldIdLst>
    <p:sldId id="312" r:id="rId5"/>
    <p:sldId id="307" r:id="rId6"/>
    <p:sldId id="349" r:id="rId7"/>
    <p:sldId id="304" r:id="rId8"/>
    <p:sldId id="343" r:id="rId9"/>
    <p:sldId id="319" r:id="rId10"/>
    <p:sldId id="321" r:id="rId11"/>
    <p:sldId id="322" r:id="rId12"/>
    <p:sldId id="297" r:id="rId13"/>
    <p:sldId id="323" r:id="rId14"/>
    <p:sldId id="324" r:id="rId15"/>
    <p:sldId id="325" r:id="rId16"/>
    <p:sldId id="326" r:id="rId17"/>
    <p:sldId id="327" r:id="rId18"/>
    <p:sldId id="328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29" r:id="rId28"/>
    <p:sldId id="281" r:id="rId29"/>
    <p:sldId id="330" r:id="rId30"/>
    <p:sldId id="331" r:id="rId31"/>
    <p:sldId id="346" r:id="rId32"/>
    <p:sldId id="347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2" r:id="rId48"/>
    <p:sldId id="373" r:id="rId49"/>
    <p:sldId id="374" r:id="rId50"/>
    <p:sldId id="348" r:id="rId51"/>
    <p:sldId id="375" r:id="rId5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5388" autoAdjust="0"/>
  </p:normalViewPr>
  <p:slideViewPr>
    <p:cSldViewPr snapToGrid="0" snapToObjects="1">
      <p:cViewPr>
        <p:scale>
          <a:sx n="66" d="100"/>
          <a:sy n="66" d="100"/>
        </p:scale>
        <p:origin x="1330" y="32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B681DF-184C-4D94-8500-248816184405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84773E1-D7C9-4C93-B01C-9264C524578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IN" sz="1600" b="1" dirty="0">
              <a:solidFill>
                <a:schemeClr val="accent6"/>
              </a:solidFill>
            </a:rPr>
            <a:t>sudo systemctl start jenkins </a:t>
          </a:r>
        </a:p>
      </dgm:t>
    </dgm:pt>
    <dgm:pt modelId="{9E33FEF1-4441-45C7-885E-46F5B7E7F225}" type="parTrans" cxnId="{33FE3E49-F960-486F-B11F-8B40A6F7A18E}">
      <dgm:prSet/>
      <dgm:spPr/>
      <dgm:t>
        <a:bodyPr/>
        <a:lstStyle/>
        <a:p>
          <a:endParaRPr lang="en-IN"/>
        </a:p>
      </dgm:t>
    </dgm:pt>
    <dgm:pt modelId="{CB850B9A-9460-416F-BFF8-C3335507F933}" type="sibTrans" cxnId="{33FE3E49-F960-486F-B11F-8B40A6F7A18E}">
      <dgm:prSet/>
      <dgm:spPr>
        <a:solidFill>
          <a:schemeClr val="accent6">
            <a:lumMod val="40000"/>
            <a:lumOff val="60000"/>
            <a:alpha val="90000"/>
          </a:schemeClr>
        </a:solidFill>
        <a:ln>
          <a:solidFill>
            <a:schemeClr val="accent6">
              <a:alpha val="90000"/>
            </a:schemeClr>
          </a:solidFill>
        </a:ln>
      </dgm:spPr>
      <dgm:t>
        <a:bodyPr/>
        <a:lstStyle/>
        <a:p>
          <a:endParaRPr lang="en-IN"/>
        </a:p>
      </dgm:t>
    </dgm:pt>
    <dgm:pt modelId="{B9B477E4-419E-4161-9220-0A38AB68337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IN" sz="1600" b="1" dirty="0">
              <a:solidFill>
                <a:schemeClr val="accent6"/>
              </a:solidFill>
            </a:rPr>
            <a:t>Sudo systemctl enable jenkins</a:t>
          </a:r>
        </a:p>
      </dgm:t>
    </dgm:pt>
    <dgm:pt modelId="{0CC1B384-9498-4FF5-8B95-4F7D37121B76}" type="parTrans" cxnId="{EA3FDB3B-AE70-43F9-B7AB-22C80FE88197}">
      <dgm:prSet/>
      <dgm:spPr/>
      <dgm:t>
        <a:bodyPr/>
        <a:lstStyle/>
        <a:p>
          <a:endParaRPr lang="en-IN"/>
        </a:p>
      </dgm:t>
    </dgm:pt>
    <dgm:pt modelId="{4775BC84-64A2-439A-B98D-8B5DCF3DD419}" type="sibTrans" cxnId="{EA3FDB3B-AE70-43F9-B7AB-22C80FE88197}">
      <dgm:prSet/>
      <dgm:spPr>
        <a:solidFill>
          <a:schemeClr val="accent6">
            <a:lumMod val="40000"/>
            <a:lumOff val="60000"/>
            <a:alpha val="90000"/>
          </a:schemeClr>
        </a:solidFill>
        <a:ln>
          <a:solidFill>
            <a:schemeClr val="accent6">
              <a:alpha val="90000"/>
            </a:schemeClr>
          </a:solidFill>
        </a:ln>
      </dgm:spPr>
      <dgm:t>
        <a:bodyPr/>
        <a:lstStyle/>
        <a:p>
          <a:endParaRPr lang="en-IN"/>
        </a:p>
      </dgm:t>
    </dgm:pt>
    <dgm:pt modelId="{5354AA79-AF1C-4898-8214-696BD87D78F7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IN" sz="1600" b="1" dirty="0">
              <a:solidFill>
                <a:schemeClr val="accent6"/>
              </a:solidFill>
            </a:rPr>
            <a:t>sudo systemctl status jenkins</a:t>
          </a:r>
        </a:p>
      </dgm:t>
    </dgm:pt>
    <dgm:pt modelId="{1E68F0B7-7C18-423D-854A-CAFCCBBC124E}" type="parTrans" cxnId="{27BDC53E-24F2-44B2-B7C6-16EED0AB2A1A}">
      <dgm:prSet/>
      <dgm:spPr/>
      <dgm:t>
        <a:bodyPr/>
        <a:lstStyle/>
        <a:p>
          <a:endParaRPr lang="en-IN"/>
        </a:p>
      </dgm:t>
    </dgm:pt>
    <dgm:pt modelId="{390D4701-EDC9-4FEC-9E65-B0131C5CA96E}" type="sibTrans" cxnId="{27BDC53E-24F2-44B2-B7C6-16EED0AB2A1A}">
      <dgm:prSet/>
      <dgm:spPr/>
      <dgm:t>
        <a:bodyPr/>
        <a:lstStyle/>
        <a:p>
          <a:endParaRPr lang="en-IN"/>
        </a:p>
      </dgm:t>
    </dgm:pt>
    <dgm:pt modelId="{12CDD3B6-F080-4EA2-8440-BB1DCB525CE2}" type="pres">
      <dgm:prSet presAssocID="{F6B681DF-184C-4D94-8500-248816184405}" presName="outerComposite" presStyleCnt="0">
        <dgm:presLayoutVars>
          <dgm:chMax val="5"/>
          <dgm:dir/>
          <dgm:resizeHandles val="exact"/>
        </dgm:presLayoutVars>
      </dgm:prSet>
      <dgm:spPr/>
    </dgm:pt>
    <dgm:pt modelId="{D5F25398-731C-472C-AA42-4FCA303E13A6}" type="pres">
      <dgm:prSet presAssocID="{F6B681DF-184C-4D94-8500-248816184405}" presName="dummyMaxCanvas" presStyleCnt="0">
        <dgm:presLayoutVars/>
      </dgm:prSet>
      <dgm:spPr/>
    </dgm:pt>
    <dgm:pt modelId="{8714A685-6010-464B-A2FA-84E8C99C988B}" type="pres">
      <dgm:prSet presAssocID="{F6B681DF-184C-4D94-8500-248816184405}" presName="ThreeNodes_1" presStyleLbl="node1" presStyleIdx="0" presStyleCnt="3">
        <dgm:presLayoutVars>
          <dgm:bulletEnabled val="1"/>
        </dgm:presLayoutVars>
      </dgm:prSet>
      <dgm:spPr/>
    </dgm:pt>
    <dgm:pt modelId="{E17DA0EE-315A-49DC-8CDB-46D40C833628}" type="pres">
      <dgm:prSet presAssocID="{F6B681DF-184C-4D94-8500-248816184405}" presName="ThreeNodes_2" presStyleLbl="node1" presStyleIdx="1" presStyleCnt="3">
        <dgm:presLayoutVars>
          <dgm:bulletEnabled val="1"/>
        </dgm:presLayoutVars>
      </dgm:prSet>
      <dgm:spPr/>
    </dgm:pt>
    <dgm:pt modelId="{9551CBD3-469B-4E5F-8A84-C8CC9A7CCA2D}" type="pres">
      <dgm:prSet presAssocID="{F6B681DF-184C-4D94-8500-248816184405}" presName="ThreeNodes_3" presStyleLbl="node1" presStyleIdx="2" presStyleCnt="3">
        <dgm:presLayoutVars>
          <dgm:bulletEnabled val="1"/>
        </dgm:presLayoutVars>
      </dgm:prSet>
      <dgm:spPr/>
    </dgm:pt>
    <dgm:pt modelId="{10D6484D-B3DC-4557-BBAB-24D607DA83C0}" type="pres">
      <dgm:prSet presAssocID="{F6B681DF-184C-4D94-8500-248816184405}" presName="ThreeConn_1-2" presStyleLbl="fgAccFollowNode1" presStyleIdx="0" presStyleCnt="2">
        <dgm:presLayoutVars>
          <dgm:bulletEnabled val="1"/>
        </dgm:presLayoutVars>
      </dgm:prSet>
      <dgm:spPr/>
    </dgm:pt>
    <dgm:pt modelId="{ED268677-384E-45E3-82E2-72F993D1C43E}" type="pres">
      <dgm:prSet presAssocID="{F6B681DF-184C-4D94-8500-248816184405}" presName="ThreeConn_2-3" presStyleLbl="fgAccFollowNode1" presStyleIdx="1" presStyleCnt="2">
        <dgm:presLayoutVars>
          <dgm:bulletEnabled val="1"/>
        </dgm:presLayoutVars>
      </dgm:prSet>
      <dgm:spPr/>
    </dgm:pt>
    <dgm:pt modelId="{E3203FE3-5F67-4499-B2B1-154C62A7E4E5}" type="pres">
      <dgm:prSet presAssocID="{F6B681DF-184C-4D94-8500-248816184405}" presName="ThreeNodes_1_text" presStyleLbl="node1" presStyleIdx="2" presStyleCnt="3">
        <dgm:presLayoutVars>
          <dgm:bulletEnabled val="1"/>
        </dgm:presLayoutVars>
      </dgm:prSet>
      <dgm:spPr/>
    </dgm:pt>
    <dgm:pt modelId="{426E69C0-BB8B-4077-9B93-4BA3697764D3}" type="pres">
      <dgm:prSet presAssocID="{F6B681DF-184C-4D94-8500-248816184405}" presName="ThreeNodes_2_text" presStyleLbl="node1" presStyleIdx="2" presStyleCnt="3">
        <dgm:presLayoutVars>
          <dgm:bulletEnabled val="1"/>
        </dgm:presLayoutVars>
      </dgm:prSet>
      <dgm:spPr/>
    </dgm:pt>
    <dgm:pt modelId="{F6030181-FF85-4420-AAD9-7F4217B0FEF9}" type="pres">
      <dgm:prSet presAssocID="{F6B681DF-184C-4D94-8500-24881618440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540E224-C377-4A48-9F79-4C0AE5EED219}" type="presOf" srcId="{584773E1-D7C9-4C93-B01C-9264C524578A}" destId="{8714A685-6010-464B-A2FA-84E8C99C988B}" srcOrd="0" destOrd="0" presId="urn:microsoft.com/office/officeart/2005/8/layout/vProcess5"/>
    <dgm:cxn modelId="{EA3FDB3B-AE70-43F9-B7AB-22C80FE88197}" srcId="{F6B681DF-184C-4D94-8500-248816184405}" destId="{B9B477E4-419E-4161-9220-0A38AB683373}" srcOrd="1" destOrd="0" parTransId="{0CC1B384-9498-4FF5-8B95-4F7D37121B76}" sibTransId="{4775BC84-64A2-439A-B98D-8B5DCF3DD419}"/>
    <dgm:cxn modelId="{27BDC53E-24F2-44B2-B7C6-16EED0AB2A1A}" srcId="{F6B681DF-184C-4D94-8500-248816184405}" destId="{5354AA79-AF1C-4898-8214-696BD87D78F7}" srcOrd="2" destOrd="0" parTransId="{1E68F0B7-7C18-423D-854A-CAFCCBBC124E}" sibTransId="{390D4701-EDC9-4FEC-9E65-B0131C5CA96E}"/>
    <dgm:cxn modelId="{E606533F-19A3-4D09-A9F4-47361DE194F8}" type="presOf" srcId="{B9B477E4-419E-4161-9220-0A38AB683373}" destId="{E17DA0EE-315A-49DC-8CDB-46D40C833628}" srcOrd="0" destOrd="0" presId="urn:microsoft.com/office/officeart/2005/8/layout/vProcess5"/>
    <dgm:cxn modelId="{FA3CFF60-1543-46E9-B6DF-D54DB0473225}" type="presOf" srcId="{CB850B9A-9460-416F-BFF8-C3335507F933}" destId="{10D6484D-B3DC-4557-BBAB-24D607DA83C0}" srcOrd="0" destOrd="0" presId="urn:microsoft.com/office/officeart/2005/8/layout/vProcess5"/>
    <dgm:cxn modelId="{00C2DA61-386F-4B5E-8811-7CE2B1D63D12}" type="presOf" srcId="{5354AA79-AF1C-4898-8214-696BD87D78F7}" destId="{F6030181-FF85-4420-AAD9-7F4217B0FEF9}" srcOrd="1" destOrd="0" presId="urn:microsoft.com/office/officeart/2005/8/layout/vProcess5"/>
    <dgm:cxn modelId="{33FE3E49-F960-486F-B11F-8B40A6F7A18E}" srcId="{F6B681DF-184C-4D94-8500-248816184405}" destId="{584773E1-D7C9-4C93-B01C-9264C524578A}" srcOrd="0" destOrd="0" parTransId="{9E33FEF1-4441-45C7-885E-46F5B7E7F225}" sibTransId="{CB850B9A-9460-416F-BFF8-C3335507F933}"/>
    <dgm:cxn modelId="{70B732B2-F7DF-468A-8472-41AB1803A5F8}" type="presOf" srcId="{F6B681DF-184C-4D94-8500-248816184405}" destId="{12CDD3B6-F080-4EA2-8440-BB1DCB525CE2}" srcOrd="0" destOrd="0" presId="urn:microsoft.com/office/officeart/2005/8/layout/vProcess5"/>
    <dgm:cxn modelId="{2254C8BC-A069-4B0F-9D62-4DEF42A70F98}" type="presOf" srcId="{B9B477E4-419E-4161-9220-0A38AB683373}" destId="{426E69C0-BB8B-4077-9B93-4BA3697764D3}" srcOrd="1" destOrd="0" presId="urn:microsoft.com/office/officeart/2005/8/layout/vProcess5"/>
    <dgm:cxn modelId="{AA38DBBD-A6CF-4A43-891C-62ABAC6B726A}" type="presOf" srcId="{584773E1-D7C9-4C93-B01C-9264C524578A}" destId="{E3203FE3-5F67-4499-B2B1-154C62A7E4E5}" srcOrd="1" destOrd="0" presId="urn:microsoft.com/office/officeart/2005/8/layout/vProcess5"/>
    <dgm:cxn modelId="{77767AC4-23E9-4B5D-90A2-5ABEBF2AC271}" type="presOf" srcId="{5354AA79-AF1C-4898-8214-696BD87D78F7}" destId="{9551CBD3-469B-4E5F-8A84-C8CC9A7CCA2D}" srcOrd="0" destOrd="0" presId="urn:microsoft.com/office/officeart/2005/8/layout/vProcess5"/>
    <dgm:cxn modelId="{0A01F6E7-D074-4EBD-912C-7CF4D4ABF854}" type="presOf" srcId="{4775BC84-64A2-439A-B98D-8B5DCF3DD419}" destId="{ED268677-384E-45E3-82E2-72F993D1C43E}" srcOrd="0" destOrd="0" presId="urn:microsoft.com/office/officeart/2005/8/layout/vProcess5"/>
    <dgm:cxn modelId="{AE45CD1D-C9D4-4E4A-923C-81CCFC3FDC2F}" type="presParOf" srcId="{12CDD3B6-F080-4EA2-8440-BB1DCB525CE2}" destId="{D5F25398-731C-472C-AA42-4FCA303E13A6}" srcOrd="0" destOrd="0" presId="urn:microsoft.com/office/officeart/2005/8/layout/vProcess5"/>
    <dgm:cxn modelId="{48D090F6-FE93-4873-8A4F-453E06BD4D17}" type="presParOf" srcId="{12CDD3B6-F080-4EA2-8440-BB1DCB525CE2}" destId="{8714A685-6010-464B-A2FA-84E8C99C988B}" srcOrd="1" destOrd="0" presId="urn:microsoft.com/office/officeart/2005/8/layout/vProcess5"/>
    <dgm:cxn modelId="{95C9588A-4987-49A4-BBC5-620250B2DD47}" type="presParOf" srcId="{12CDD3B6-F080-4EA2-8440-BB1DCB525CE2}" destId="{E17DA0EE-315A-49DC-8CDB-46D40C833628}" srcOrd="2" destOrd="0" presId="urn:microsoft.com/office/officeart/2005/8/layout/vProcess5"/>
    <dgm:cxn modelId="{00040DEA-031D-43E3-807B-8542B4F4C5E2}" type="presParOf" srcId="{12CDD3B6-F080-4EA2-8440-BB1DCB525CE2}" destId="{9551CBD3-469B-4E5F-8A84-C8CC9A7CCA2D}" srcOrd="3" destOrd="0" presId="urn:microsoft.com/office/officeart/2005/8/layout/vProcess5"/>
    <dgm:cxn modelId="{0F3F11E5-939A-481F-9B75-99A16FA212B1}" type="presParOf" srcId="{12CDD3B6-F080-4EA2-8440-BB1DCB525CE2}" destId="{10D6484D-B3DC-4557-BBAB-24D607DA83C0}" srcOrd="4" destOrd="0" presId="urn:microsoft.com/office/officeart/2005/8/layout/vProcess5"/>
    <dgm:cxn modelId="{20F31D9D-852C-4A5F-BBB1-D898BFF9254A}" type="presParOf" srcId="{12CDD3B6-F080-4EA2-8440-BB1DCB525CE2}" destId="{ED268677-384E-45E3-82E2-72F993D1C43E}" srcOrd="5" destOrd="0" presId="urn:microsoft.com/office/officeart/2005/8/layout/vProcess5"/>
    <dgm:cxn modelId="{ADEA5E67-F33D-49DF-AA48-2A11D961C7D6}" type="presParOf" srcId="{12CDD3B6-F080-4EA2-8440-BB1DCB525CE2}" destId="{E3203FE3-5F67-4499-B2B1-154C62A7E4E5}" srcOrd="6" destOrd="0" presId="urn:microsoft.com/office/officeart/2005/8/layout/vProcess5"/>
    <dgm:cxn modelId="{167CB041-44AE-4FD6-ACE7-24AE972D95B4}" type="presParOf" srcId="{12CDD3B6-F080-4EA2-8440-BB1DCB525CE2}" destId="{426E69C0-BB8B-4077-9B93-4BA3697764D3}" srcOrd="7" destOrd="0" presId="urn:microsoft.com/office/officeart/2005/8/layout/vProcess5"/>
    <dgm:cxn modelId="{2DE12097-742A-4FC6-9D51-28C6AA864D6C}" type="presParOf" srcId="{12CDD3B6-F080-4EA2-8440-BB1DCB525CE2}" destId="{F6030181-FF85-4420-AAD9-7F4217B0FEF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14A685-6010-464B-A2FA-84E8C99C988B}">
      <dsp:nvSpPr>
        <dsp:cNvPr id="0" name=""/>
        <dsp:cNvSpPr/>
      </dsp:nvSpPr>
      <dsp:spPr>
        <a:xfrm>
          <a:off x="0" y="0"/>
          <a:ext cx="3989275" cy="968395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accent6"/>
              </a:solidFill>
            </a:rPr>
            <a:t>sudo systemctl start jenkins </a:t>
          </a:r>
        </a:p>
      </dsp:txBody>
      <dsp:txXfrm>
        <a:off x="28363" y="28363"/>
        <a:ext cx="2944301" cy="911669"/>
      </dsp:txXfrm>
    </dsp:sp>
    <dsp:sp modelId="{E17DA0EE-315A-49DC-8CDB-46D40C833628}">
      <dsp:nvSpPr>
        <dsp:cNvPr id="0" name=""/>
        <dsp:cNvSpPr/>
      </dsp:nvSpPr>
      <dsp:spPr>
        <a:xfrm>
          <a:off x="351994" y="1129794"/>
          <a:ext cx="3989275" cy="968395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accent6"/>
              </a:solidFill>
            </a:rPr>
            <a:t>Sudo systemctl enable jenkins</a:t>
          </a:r>
        </a:p>
      </dsp:txBody>
      <dsp:txXfrm>
        <a:off x="380357" y="1158157"/>
        <a:ext cx="2951097" cy="911669"/>
      </dsp:txXfrm>
    </dsp:sp>
    <dsp:sp modelId="{9551CBD3-469B-4E5F-8A84-C8CC9A7CCA2D}">
      <dsp:nvSpPr>
        <dsp:cNvPr id="0" name=""/>
        <dsp:cNvSpPr/>
      </dsp:nvSpPr>
      <dsp:spPr>
        <a:xfrm>
          <a:off x="703989" y="2259589"/>
          <a:ext cx="3989275" cy="968395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>
              <a:solidFill>
                <a:schemeClr val="accent6"/>
              </a:solidFill>
            </a:rPr>
            <a:t>sudo systemctl status jenkins</a:t>
          </a:r>
        </a:p>
      </dsp:txBody>
      <dsp:txXfrm>
        <a:off x="732352" y="2287952"/>
        <a:ext cx="2951097" cy="911669"/>
      </dsp:txXfrm>
    </dsp:sp>
    <dsp:sp modelId="{10D6484D-B3DC-4557-BBAB-24D607DA83C0}">
      <dsp:nvSpPr>
        <dsp:cNvPr id="0" name=""/>
        <dsp:cNvSpPr/>
      </dsp:nvSpPr>
      <dsp:spPr>
        <a:xfrm>
          <a:off x="3359818" y="734366"/>
          <a:ext cx="629457" cy="62945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accent6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3501446" y="734366"/>
        <a:ext cx="346201" cy="473666"/>
      </dsp:txXfrm>
    </dsp:sp>
    <dsp:sp modelId="{ED268677-384E-45E3-82E2-72F993D1C43E}">
      <dsp:nvSpPr>
        <dsp:cNvPr id="0" name=""/>
        <dsp:cNvSpPr/>
      </dsp:nvSpPr>
      <dsp:spPr>
        <a:xfrm>
          <a:off x="3711813" y="1857705"/>
          <a:ext cx="629457" cy="629457"/>
        </a:xfrm>
        <a:prstGeom prst="downArrow">
          <a:avLst>
            <a:gd name="adj1" fmla="val 55000"/>
            <a:gd name="adj2" fmla="val 45000"/>
          </a:avLst>
        </a:prstGeom>
        <a:solidFill>
          <a:schemeClr val="accent6">
            <a:lumMod val="40000"/>
            <a:lumOff val="60000"/>
            <a:alpha val="90000"/>
          </a:schemeClr>
        </a:solidFill>
        <a:ln w="12700" cap="flat" cmpd="sng" algn="ctr">
          <a:solidFill>
            <a:schemeClr val="accent6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3853441" y="1857705"/>
        <a:ext cx="346201" cy="473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enkins-public-ip:8090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4536" y="639043"/>
            <a:ext cx="6482927" cy="3831221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US" sz="2400" b="0" i="0" u="none" strike="noStrike" dirty="0">
                <a:effectLst/>
              </a:rPr>
              <a:t>DevOps Project</a:t>
            </a:r>
            <a:br>
              <a:rPr lang="en-US" sz="2400" b="0" i="0" u="none" strike="noStrike" dirty="0">
                <a:effectLst/>
              </a:rPr>
            </a:br>
            <a:r>
              <a:rPr lang="en-US" sz="2400" b="0" i="0" u="none" strike="noStrike" dirty="0">
                <a:effectLst/>
              </a:rPr>
              <a:t>Deploying a web Application with jenkins CI/CD, Docker</a:t>
            </a:r>
            <a:endParaRPr lang="en-IN" sz="2400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5D865C-3717-A0CC-6762-B9FC5FC4D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91196" y="776924"/>
            <a:ext cx="5829147" cy="568509"/>
          </a:xfrm>
        </p:spPr>
        <p:txBody>
          <a:bodyPr/>
          <a:lstStyle/>
          <a:p>
            <a:pPr marL="0" indent="0">
              <a:buNone/>
            </a:pPr>
            <a:r>
              <a:rPr lang="en-IN" b="1" i="0" dirty="0">
                <a:effectLst/>
                <a:latin typeface="ui-sans-serif"/>
              </a:rPr>
              <a:t>Add the Jenkins Repository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25C5E4-EAA5-8B7F-3E5F-58D3479A6D4D}"/>
              </a:ext>
            </a:extLst>
          </p:cNvPr>
          <p:cNvSpPr txBox="1"/>
          <p:nvPr/>
        </p:nvSpPr>
        <p:spPr>
          <a:xfrm>
            <a:off x="1721508" y="1194747"/>
            <a:ext cx="1009583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Add the </a:t>
            </a:r>
            <a:r>
              <a:rPr lang="en-US" sz="1600" b="1" dirty="0">
                <a:solidFill>
                  <a:schemeClr val="accent6"/>
                </a:solidFill>
              </a:rPr>
              <a:t>Jenkins repository </a:t>
            </a:r>
            <a:r>
              <a:rPr lang="en-US" sz="1600" dirty="0">
                <a:solidFill>
                  <a:schemeClr val="accent6"/>
                </a:solidFill>
              </a:rPr>
              <a:t>to your system’s source list. </a:t>
            </a:r>
          </a:p>
          <a:p>
            <a:endParaRPr lang="en-IN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1B6B48-6F0B-8CD9-203F-4E2516D3C464}"/>
              </a:ext>
            </a:extLst>
          </p:cNvPr>
          <p:cNvSpPr/>
          <p:nvPr/>
        </p:nvSpPr>
        <p:spPr>
          <a:xfrm>
            <a:off x="1791196" y="1829295"/>
            <a:ext cx="5999402" cy="19838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chemeClr val="accent6"/>
                </a:solidFill>
              </a:rPr>
              <a:t>sudo wget -O /usr/share/keyrings/jenkins-keyring.asc \</a:t>
            </a:r>
          </a:p>
          <a:p>
            <a:r>
              <a:rPr lang="en-IN" sz="1600" b="1" dirty="0">
                <a:solidFill>
                  <a:schemeClr val="accent6"/>
                </a:solidFill>
              </a:rPr>
              <a:t>  https://pkg.jenkins.io/debian-stable/jenkins.io-2023.key</a:t>
            </a:r>
          </a:p>
          <a:p>
            <a:endParaRPr lang="en-IN" sz="1600" b="1" dirty="0">
              <a:solidFill>
                <a:schemeClr val="accent6"/>
              </a:solidFill>
            </a:endParaRPr>
          </a:p>
          <a:p>
            <a:r>
              <a:rPr lang="en-IN" sz="1600" b="1" dirty="0">
                <a:solidFill>
                  <a:schemeClr val="accent6"/>
                </a:solidFill>
              </a:rPr>
              <a:t>echo deb [signed-by=/usr/share/keyrings/jenkins-keyring.asc] \</a:t>
            </a:r>
          </a:p>
          <a:p>
            <a:r>
              <a:rPr lang="en-IN" sz="1600" b="1" dirty="0">
                <a:solidFill>
                  <a:schemeClr val="accent6"/>
                </a:solidFill>
              </a:rPr>
              <a:t>  https://pkg.jenkins.io/debian-stable binary/ | sudo tee \</a:t>
            </a:r>
          </a:p>
          <a:p>
            <a:r>
              <a:rPr lang="en-IN" sz="1600" b="1" dirty="0">
                <a:solidFill>
                  <a:schemeClr val="accent6"/>
                </a:solidFill>
              </a:rPr>
              <a:t>  /etc/apt/sources.list.d/jenkins.list &gt; /dev/null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E1DA7D-7286-0A56-4C48-B24C9120C937}"/>
              </a:ext>
            </a:extLst>
          </p:cNvPr>
          <p:cNvSpPr txBox="1"/>
          <p:nvPr/>
        </p:nvSpPr>
        <p:spPr>
          <a:xfrm>
            <a:off x="1791196" y="4171739"/>
            <a:ext cx="82377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Run the following commands to </a:t>
            </a:r>
            <a:r>
              <a:rPr lang="en-US" sz="1600" b="1" dirty="0">
                <a:solidFill>
                  <a:schemeClr val="accent6"/>
                </a:solidFill>
              </a:rPr>
              <a:t>update </a:t>
            </a:r>
            <a:r>
              <a:rPr lang="en-US" sz="1600" dirty="0">
                <a:solidFill>
                  <a:schemeClr val="accent6"/>
                </a:solidFill>
              </a:rPr>
              <a:t>the package list and </a:t>
            </a:r>
            <a:r>
              <a:rPr lang="en-US" sz="1600" b="1" dirty="0">
                <a:solidFill>
                  <a:schemeClr val="accent6"/>
                </a:solidFill>
              </a:rPr>
              <a:t>install Jenkins.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71BD72-CF1D-EDA2-F423-A3887A14181D}"/>
              </a:ext>
            </a:extLst>
          </p:cNvPr>
          <p:cNvSpPr/>
          <p:nvPr/>
        </p:nvSpPr>
        <p:spPr>
          <a:xfrm>
            <a:off x="1791196" y="4735181"/>
            <a:ext cx="2762864" cy="8160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accent6"/>
                </a:solidFill>
              </a:rPr>
              <a:t>sudo apt-get update</a:t>
            </a:r>
          </a:p>
          <a:p>
            <a:r>
              <a:rPr lang="en-US" sz="1600" b="1" dirty="0">
                <a:solidFill>
                  <a:schemeClr val="accent6"/>
                </a:solidFill>
              </a:rPr>
              <a:t>sudo apt-get install jenkins</a:t>
            </a:r>
            <a:endParaRPr lang="en-IN" sz="16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513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08D78D-BC29-B527-2E6C-CF486F25E8A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5642" y="273846"/>
            <a:ext cx="6903076" cy="587872"/>
          </a:xfrm>
        </p:spPr>
        <p:txBody>
          <a:bodyPr>
            <a:normAutofit/>
          </a:bodyPr>
          <a:lstStyle/>
          <a:p>
            <a:r>
              <a:rPr lang="en-US" sz="1800" b="1" dirty="0"/>
              <a:t>Start and Enable Jenkins Service</a:t>
            </a:r>
            <a:endParaRPr lang="en-IN" sz="1800" b="1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A25FCC73-84B3-2552-6A8E-3B81528D6D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1308633"/>
              </p:ext>
            </p:extLst>
          </p:nvPr>
        </p:nvGraphicFramePr>
        <p:xfrm>
          <a:off x="7216878" y="3498235"/>
          <a:ext cx="4693265" cy="3227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6C05D93-51A0-CD9A-C657-A6BEAFEF163D}"/>
              </a:ext>
            </a:extLst>
          </p:cNvPr>
          <p:cNvSpPr txBox="1"/>
          <p:nvPr/>
        </p:nvSpPr>
        <p:spPr>
          <a:xfrm>
            <a:off x="625642" y="674212"/>
            <a:ext cx="9480884" cy="116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1. Start the Jenkins Service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Explanation: </a:t>
            </a:r>
            <a:r>
              <a:rPr lang="en-US" sz="1600" dirty="0">
                <a:solidFill>
                  <a:schemeClr val="accent6"/>
                </a:solidFill>
              </a:rPr>
              <a:t>This command starts the Jenkins service immediately. If Jenkins is installed correctly, this command will initialize and run Jenkins.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D0EDC3-7C19-C707-3835-3E377288DC48}"/>
              </a:ext>
            </a:extLst>
          </p:cNvPr>
          <p:cNvSpPr txBox="1"/>
          <p:nvPr/>
        </p:nvSpPr>
        <p:spPr>
          <a:xfrm>
            <a:off x="625641" y="1941320"/>
            <a:ext cx="8694821" cy="116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2. Enable Jenkins to Start Automatically on System Boot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Explanation</a:t>
            </a:r>
            <a:r>
              <a:rPr lang="en-US" sz="1600" dirty="0">
                <a:solidFill>
                  <a:schemeClr val="accent6"/>
                </a:solidFill>
              </a:rPr>
              <a:t>: This command configures </a:t>
            </a:r>
            <a:r>
              <a:rPr lang="en-US" sz="1600" b="1" dirty="0">
                <a:solidFill>
                  <a:schemeClr val="accent6"/>
                </a:solidFill>
              </a:rPr>
              <a:t>Jenkins to start </a:t>
            </a:r>
            <a:r>
              <a:rPr lang="en-US" sz="1600" dirty="0">
                <a:solidFill>
                  <a:schemeClr val="accent6"/>
                </a:solidFill>
              </a:rPr>
              <a:t>automatically whenever the system reboots. It creates symbolic links to the </a:t>
            </a:r>
            <a:r>
              <a:rPr lang="en-US" sz="1600" b="1" dirty="0">
                <a:solidFill>
                  <a:schemeClr val="accent6"/>
                </a:solidFill>
              </a:rPr>
              <a:t>Jenkins service </a:t>
            </a:r>
            <a:r>
              <a:rPr lang="en-US" sz="1600" dirty="0">
                <a:solidFill>
                  <a:schemeClr val="accent6"/>
                </a:solidFill>
              </a:rPr>
              <a:t>configuration in system boot directories.</a:t>
            </a:r>
            <a:endParaRPr lang="en-IN" sz="1600" dirty="0">
              <a:solidFill>
                <a:schemeClr val="accent6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1BF374-7355-B7BD-8ED8-3ED60DD13158}"/>
              </a:ext>
            </a:extLst>
          </p:cNvPr>
          <p:cNvSpPr txBox="1"/>
          <p:nvPr/>
        </p:nvSpPr>
        <p:spPr>
          <a:xfrm>
            <a:off x="625642" y="3348206"/>
            <a:ext cx="6104020" cy="2640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3. Verify the Jenkins Service Status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Explanation: </a:t>
            </a:r>
            <a:r>
              <a:rPr lang="en-US" sz="1600" dirty="0">
                <a:solidFill>
                  <a:schemeClr val="accent6"/>
                </a:solidFill>
              </a:rPr>
              <a:t>This command checks whether the </a:t>
            </a:r>
            <a:r>
              <a:rPr lang="en-US" sz="1600" b="1" dirty="0">
                <a:solidFill>
                  <a:schemeClr val="accent6"/>
                </a:solidFill>
              </a:rPr>
              <a:t>Jenkins service </a:t>
            </a:r>
            <a:r>
              <a:rPr lang="en-US" sz="1600" dirty="0">
                <a:solidFill>
                  <a:schemeClr val="accent6"/>
                </a:solidFill>
              </a:rPr>
              <a:t>is </a:t>
            </a:r>
            <a:r>
              <a:rPr lang="en-US" sz="1600" b="1" dirty="0">
                <a:solidFill>
                  <a:schemeClr val="accent6"/>
                </a:solidFill>
              </a:rPr>
              <a:t>running. </a:t>
            </a:r>
            <a:r>
              <a:rPr lang="en-US" sz="1600" dirty="0">
                <a:solidFill>
                  <a:schemeClr val="accent6"/>
                </a:solidFill>
              </a:rPr>
              <a:t>It displays information such as: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The current status (</a:t>
            </a:r>
            <a:r>
              <a:rPr lang="en-US" sz="1600" b="1" dirty="0">
                <a:solidFill>
                  <a:schemeClr val="accent6"/>
                </a:solidFill>
              </a:rPr>
              <a:t>active (running), inactive, </a:t>
            </a:r>
            <a:r>
              <a:rPr lang="en-US" sz="1600" dirty="0">
                <a:solidFill>
                  <a:schemeClr val="accent6"/>
                </a:solidFill>
              </a:rPr>
              <a:t>or </a:t>
            </a:r>
            <a:r>
              <a:rPr lang="en-US" sz="1600" b="1" dirty="0">
                <a:solidFill>
                  <a:schemeClr val="accent6"/>
                </a:solidFill>
              </a:rPr>
              <a:t>failed</a:t>
            </a:r>
            <a:r>
              <a:rPr lang="en-US" sz="1600" dirty="0">
                <a:solidFill>
                  <a:schemeClr val="accent6"/>
                </a:solidFill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Start time and uptime.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Expected Output: </a:t>
            </a:r>
            <a:r>
              <a:rPr lang="en-US" sz="1600" dirty="0">
                <a:solidFill>
                  <a:schemeClr val="accent6"/>
                </a:solidFill>
              </a:rPr>
              <a:t>If </a:t>
            </a:r>
            <a:r>
              <a:rPr lang="en-US" sz="1600" b="1" dirty="0">
                <a:solidFill>
                  <a:schemeClr val="accent6"/>
                </a:solidFill>
              </a:rPr>
              <a:t>Jenkins </a:t>
            </a:r>
            <a:r>
              <a:rPr lang="en-US" sz="1600" dirty="0">
                <a:solidFill>
                  <a:schemeClr val="accent6"/>
                </a:solidFill>
              </a:rPr>
              <a:t>is running successfully, you should see)</a:t>
            </a:r>
            <a:r>
              <a:rPr lang="en-US" sz="1600" b="1" dirty="0">
                <a:solidFill>
                  <a:schemeClr val="accent6"/>
                </a:solidFill>
              </a:rPr>
              <a:t> Active (running)</a:t>
            </a:r>
            <a:r>
              <a:rPr lang="en-US" sz="1600" dirty="0">
                <a:solidFill>
                  <a:schemeClr val="accent6"/>
                </a:solidFill>
              </a:rPr>
              <a:t> in the </a:t>
            </a:r>
            <a:r>
              <a:rPr lang="en-US" sz="1600" b="1" dirty="0">
                <a:solidFill>
                  <a:schemeClr val="accent6"/>
                </a:solidFill>
              </a:rPr>
              <a:t>status output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  <a:endParaRPr lang="en-IN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117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E1814F1-CC65-1546-99EA-3F150FF16834}"/>
              </a:ext>
            </a:extLst>
          </p:cNvPr>
          <p:cNvSpPr txBox="1"/>
          <p:nvPr/>
        </p:nvSpPr>
        <p:spPr>
          <a:xfrm>
            <a:off x="561474" y="457200"/>
            <a:ext cx="6160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Open Web Chrome Port 8080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AEFEF5-DB54-162A-F10F-5E202F3C2C3D}"/>
              </a:ext>
            </a:extLst>
          </p:cNvPr>
          <p:cNvSpPr txBox="1"/>
          <p:nvPr/>
        </p:nvSpPr>
        <p:spPr>
          <a:xfrm>
            <a:off x="561474" y="809422"/>
            <a:ext cx="9095873" cy="793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Jenkins</a:t>
            </a:r>
            <a:r>
              <a:rPr lang="en-US" sz="1600" dirty="0">
                <a:solidFill>
                  <a:schemeClr val="accent6"/>
                </a:solidFill>
              </a:rPr>
              <a:t> runs on </a:t>
            </a:r>
            <a:r>
              <a:rPr lang="en-US" sz="1600" b="1" dirty="0">
                <a:solidFill>
                  <a:schemeClr val="accent6"/>
                </a:solidFill>
              </a:rPr>
              <a:t>port 8080 </a:t>
            </a:r>
            <a:r>
              <a:rPr lang="en-US" sz="1600" dirty="0">
                <a:solidFill>
                  <a:schemeClr val="accent6"/>
                </a:solidFill>
              </a:rPr>
              <a:t>by default. Ensure that </a:t>
            </a:r>
            <a:r>
              <a:rPr lang="en-US" sz="1600" b="1" dirty="0">
                <a:solidFill>
                  <a:schemeClr val="accent6"/>
                </a:solidFill>
              </a:rPr>
              <a:t>port 8080 </a:t>
            </a:r>
            <a:r>
              <a:rPr lang="en-US" sz="1600" dirty="0">
                <a:solidFill>
                  <a:schemeClr val="accent6"/>
                </a:solidFill>
              </a:rPr>
              <a:t>is open in your </a:t>
            </a:r>
            <a:r>
              <a:rPr lang="en-US" sz="1600" b="1" dirty="0">
                <a:solidFill>
                  <a:schemeClr val="accent6"/>
                </a:solidFill>
              </a:rPr>
              <a:t>security group </a:t>
            </a:r>
            <a:r>
              <a:rPr lang="en-US" sz="1600" dirty="0">
                <a:solidFill>
                  <a:schemeClr val="accent6"/>
                </a:solidFill>
              </a:rPr>
              <a:t>and allow it through the </a:t>
            </a:r>
            <a:r>
              <a:rPr lang="en-US" sz="1600" b="1" dirty="0">
                <a:solidFill>
                  <a:schemeClr val="accent6"/>
                </a:solidFill>
              </a:rPr>
              <a:t>Ubuntu firewall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  <a:endParaRPr lang="en-IN" sz="1600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917749-C644-A33E-90A6-14BA87D68174}"/>
              </a:ext>
            </a:extLst>
          </p:cNvPr>
          <p:cNvSpPr txBox="1"/>
          <p:nvPr/>
        </p:nvSpPr>
        <p:spPr>
          <a:xfrm>
            <a:off x="7045960" y="1603212"/>
            <a:ext cx="3067664" cy="1161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Access </a:t>
            </a:r>
            <a:r>
              <a:rPr lang="en-US" sz="1600" b="1" dirty="0">
                <a:solidFill>
                  <a:schemeClr val="accent6"/>
                </a:solidFill>
              </a:rPr>
              <a:t>Jenkins Web </a:t>
            </a:r>
            <a:r>
              <a:rPr lang="en-US" sz="1600" dirty="0">
                <a:solidFill>
                  <a:schemeClr val="accent6"/>
                </a:solidFill>
              </a:rPr>
              <a:t>Interface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Open your browser and go to </a:t>
            </a:r>
            <a:r>
              <a:rPr lang="en-US" sz="1600" b="1" dirty="0">
                <a:solidFill>
                  <a:schemeClr val="accent6"/>
                </a:solidFill>
              </a:rPr>
              <a:t>http://</a:t>
            </a:r>
            <a:r>
              <a:rPr lang="en-IN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3.145.148.24</a:t>
            </a:r>
            <a:r>
              <a:rPr lang="en-IN" sz="1600" b="1" i="0" dirty="0">
                <a:solidFill>
                  <a:schemeClr val="accent6"/>
                </a:solidFill>
                <a:effectLst/>
                <a:latin typeface="ui-sans-serif"/>
              </a:rPr>
              <a:t>:</a:t>
            </a:r>
            <a:r>
              <a:rPr lang="en-US" sz="1600" b="1" dirty="0">
                <a:solidFill>
                  <a:schemeClr val="accent6"/>
                </a:solidFill>
              </a:rPr>
              <a:t>8080</a:t>
            </a:r>
            <a:endParaRPr lang="en-US" sz="1600" dirty="0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5BA4A-E174-E5F5-F916-675F14BF4A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967" b="33333"/>
          <a:stretch/>
        </p:blipFill>
        <p:spPr>
          <a:xfrm>
            <a:off x="669463" y="1664695"/>
            <a:ext cx="6262280" cy="20656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FB9F6B-35B1-983F-A4B7-518308682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080" t="13907" r="10322" b="5377"/>
          <a:stretch/>
        </p:blipFill>
        <p:spPr>
          <a:xfrm>
            <a:off x="669463" y="3847362"/>
            <a:ext cx="6262280" cy="24756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835F79-C4E1-6B7F-2896-DFF7156A3BC0}"/>
              </a:ext>
            </a:extLst>
          </p:cNvPr>
          <p:cNvSpPr txBox="1"/>
          <p:nvPr/>
        </p:nvSpPr>
        <p:spPr>
          <a:xfrm>
            <a:off x="7045960" y="4088788"/>
            <a:ext cx="6106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You will see the Jenkins Unlock Screen.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20266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46E6190-E9D5-476E-FCD9-8E1D8DACF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1409" t="15082" r="11576" b="7136"/>
          <a:stretch/>
        </p:blipFill>
        <p:spPr>
          <a:xfrm>
            <a:off x="6512560" y="479581"/>
            <a:ext cx="5049520" cy="361941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E0BC85-EC68-F887-BEB7-C01718BCD1E7}"/>
              </a:ext>
            </a:extLst>
          </p:cNvPr>
          <p:cNvSpPr txBox="1"/>
          <p:nvPr/>
        </p:nvSpPr>
        <p:spPr>
          <a:xfrm>
            <a:off x="528319" y="670560"/>
            <a:ext cx="5901977" cy="2824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Unlock Jenkins</a:t>
            </a:r>
          </a:p>
          <a:p>
            <a:endParaRPr lang="en-US" b="1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Run the following command on your </a:t>
            </a:r>
            <a:r>
              <a:rPr lang="en-US" sz="1600" b="1" dirty="0">
                <a:solidFill>
                  <a:schemeClr val="accent6"/>
                </a:solidFill>
              </a:rPr>
              <a:t>EC2 instance </a:t>
            </a:r>
            <a:r>
              <a:rPr lang="en-US" sz="1600" dirty="0">
                <a:solidFill>
                  <a:schemeClr val="accent6"/>
                </a:solidFill>
              </a:rPr>
              <a:t>to get the </a:t>
            </a:r>
            <a:r>
              <a:rPr lang="en-US" sz="1600" b="1" dirty="0">
                <a:solidFill>
                  <a:schemeClr val="accent6"/>
                </a:solidFill>
              </a:rPr>
              <a:t>initial admin password</a:t>
            </a:r>
            <a:r>
              <a:rPr lang="en-US" sz="1600" dirty="0">
                <a:solidFill>
                  <a:schemeClr val="accent6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Copy the password and paste it into the </a:t>
            </a:r>
            <a:r>
              <a:rPr lang="en-US" sz="1600" b="1" dirty="0">
                <a:solidFill>
                  <a:schemeClr val="accent6"/>
                </a:solidFill>
              </a:rPr>
              <a:t>Jenkins web interface </a:t>
            </a:r>
            <a:r>
              <a:rPr lang="en-US" sz="1600" dirty="0">
                <a:solidFill>
                  <a:schemeClr val="accent6"/>
                </a:solidFill>
              </a:rPr>
              <a:t>to </a:t>
            </a:r>
            <a:r>
              <a:rPr lang="en-US" sz="1600" b="1" dirty="0">
                <a:solidFill>
                  <a:schemeClr val="accent6"/>
                </a:solidFill>
              </a:rPr>
              <a:t>unlock Jenkins.</a:t>
            </a:r>
            <a:endParaRPr lang="en-IN" sz="1600" b="1" dirty="0">
              <a:solidFill>
                <a:schemeClr val="accent6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4891B8-8FA3-C33A-3690-48151E27A0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16" t="59659" r="35807" b="13482"/>
          <a:stretch/>
        </p:blipFill>
        <p:spPr>
          <a:xfrm>
            <a:off x="4765039" y="4538455"/>
            <a:ext cx="6797041" cy="16489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0342F4-1FFA-EA2C-986E-6E026141AA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584" t="15259" r="14834" b="6370"/>
          <a:stretch/>
        </p:blipFill>
        <p:spPr>
          <a:xfrm>
            <a:off x="528320" y="3616960"/>
            <a:ext cx="4115683" cy="25704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83A8D1-081C-AE43-955E-F023D5D34AFA}"/>
              </a:ext>
            </a:extLst>
          </p:cNvPr>
          <p:cNvSpPr/>
          <p:nvPr/>
        </p:nvSpPr>
        <p:spPr>
          <a:xfrm>
            <a:off x="629920" y="2083030"/>
            <a:ext cx="5220931" cy="613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accent6"/>
                </a:solidFill>
              </a:rPr>
              <a:t>sudo cat /var/lib/jenkins/secrets/initialAdminPassword</a:t>
            </a:r>
          </a:p>
        </p:txBody>
      </p:sp>
    </p:spTree>
    <p:extLst>
      <p:ext uri="{BB962C8B-B14F-4D97-AF65-F5344CB8AC3E}">
        <p14:creationId xmlns:p14="http://schemas.microsoft.com/office/powerpoint/2010/main" val="1524338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A7E5B1D-EBD5-0999-0507-2F5D92CB3EC3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rcRect l="14135" t="14172" r="13456" b="5771"/>
          <a:stretch/>
        </p:blipFill>
        <p:spPr>
          <a:xfrm>
            <a:off x="3650348" y="2032073"/>
            <a:ext cx="3728721" cy="231892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D62391-2612-F813-29D8-4920B3BAEE2D}"/>
              </a:ext>
            </a:extLst>
          </p:cNvPr>
          <p:cNvSpPr txBox="1"/>
          <p:nvPr/>
        </p:nvSpPr>
        <p:spPr>
          <a:xfrm>
            <a:off x="3477260" y="222795"/>
            <a:ext cx="4632221" cy="1809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Complete Jenkins Setup</a:t>
            </a:r>
          </a:p>
          <a:p>
            <a:endParaRPr lang="en-US" sz="1600" b="1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Install suggested plugins </a:t>
            </a:r>
            <a:r>
              <a:rPr lang="en-US" sz="1600" dirty="0">
                <a:solidFill>
                  <a:schemeClr val="accent6"/>
                </a:solidFill>
              </a:rPr>
              <a:t>during the setup process.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Create an </a:t>
            </a:r>
            <a:r>
              <a:rPr lang="en-US" sz="1600" b="1" dirty="0">
                <a:solidFill>
                  <a:schemeClr val="accent6"/>
                </a:solidFill>
              </a:rPr>
              <a:t>admin user account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Complete the setup and </a:t>
            </a:r>
            <a:r>
              <a:rPr lang="en-US" sz="1600" b="1" dirty="0">
                <a:solidFill>
                  <a:schemeClr val="accent6"/>
                </a:solidFill>
              </a:rPr>
              <a:t>start using Jenkins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  <a:endParaRPr lang="en-IN" sz="1600" dirty="0">
              <a:solidFill>
                <a:schemeClr val="accent6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7C33F8-51DC-46FD-F2C4-24C24AFD45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418" t="14963" r="14333" b="6665"/>
          <a:stretch/>
        </p:blipFill>
        <p:spPr>
          <a:xfrm>
            <a:off x="3650348" y="4453934"/>
            <a:ext cx="3728721" cy="22750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4A0924-8A20-C6A4-18A9-8C067E1B587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17" t="14667" r="15334" b="6667"/>
          <a:stretch/>
        </p:blipFill>
        <p:spPr>
          <a:xfrm>
            <a:off x="8109481" y="222795"/>
            <a:ext cx="3800579" cy="24461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C56554-4A1A-4CB8-2F7B-EE28C8BC6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500" t="14075" r="14417" b="6518"/>
          <a:stretch/>
        </p:blipFill>
        <p:spPr>
          <a:xfrm>
            <a:off x="8109481" y="2918983"/>
            <a:ext cx="3800579" cy="238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9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8B861F2-EFA7-04DB-3718-976DB9F66813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rcRect t="14208" r="1818" b="8519"/>
          <a:stretch/>
        </p:blipFill>
        <p:spPr>
          <a:xfrm>
            <a:off x="3563674" y="1303318"/>
            <a:ext cx="6586166" cy="2915772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81AFAB-634D-1754-9FAC-BCEF93A1F981}"/>
              </a:ext>
            </a:extLst>
          </p:cNvPr>
          <p:cNvSpPr txBox="1"/>
          <p:nvPr/>
        </p:nvSpPr>
        <p:spPr>
          <a:xfrm>
            <a:off x="3489960" y="766055"/>
            <a:ext cx="75133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After click on save and continue </a:t>
            </a:r>
            <a:r>
              <a:rPr lang="en-US" sz="1600" b="1" dirty="0">
                <a:solidFill>
                  <a:schemeClr val="accent6"/>
                </a:solidFill>
              </a:rPr>
              <a:t>Jenkins dashboard </a:t>
            </a:r>
            <a:r>
              <a:rPr lang="en-US" sz="1600" dirty="0">
                <a:solidFill>
                  <a:schemeClr val="accent6"/>
                </a:solidFill>
              </a:rPr>
              <a:t>page will open</a:t>
            </a:r>
            <a:endParaRPr lang="en-IN" sz="1600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78C4EE-A765-35EA-57BE-AAECFCEB1D21}"/>
              </a:ext>
            </a:extLst>
          </p:cNvPr>
          <p:cNvSpPr txBox="1"/>
          <p:nvPr/>
        </p:nvSpPr>
        <p:spPr>
          <a:xfrm>
            <a:off x="3489960" y="198014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Jenkins Dashboard</a:t>
            </a:r>
            <a:endParaRPr lang="en-IN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07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C3413E-7743-29F9-402B-207F356E4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3" y="321624"/>
            <a:ext cx="7843837" cy="482768"/>
          </a:xfrm>
        </p:spPr>
        <p:txBody>
          <a:bodyPr/>
          <a:lstStyle/>
          <a:p>
            <a:r>
              <a:rPr lang="en-US" sz="1800" b="1" i="0" u="none" strike="noStrike" dirty="0">
                <a:effectLst/>
              </a:rPr>
              <a:t>Install Plugins in Jenkins: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6A4D08-FBC0-C3B2-18E6-D400570E946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5973" y="1195088"/>
            <a:ext cx="9672502" cy="5343575"/>
          </a:xfrm>
        </p:spPr>
        <p:txBody>
          <a:bodyPr>
            <a:noAutofit/>
          </a:bodyPr>
          <a:lstStyle/>
          <a:p>
            <a:r>
              <a:rPr lang="en-IN" sz="1800" dirty="0"/>
              <a:t>In Jenkins, navigate to Manage Jenkins -&gt; Available Plugins and install the following plugins:​</a:t>
            </a:r>
          </a:p>
          <a:p>
            <a:endParaRPr lang="en-IN" sz="1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JDK (Eclipse Temurin Installer)​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SonarQube Scanner​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Maven​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OWASP Dependency Check​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pipeline stage view​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Docker​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Docker Commons​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Docker Pipeline​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Docker API​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docker-build-step​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800" dirty="0"/>
              <a:t>Click install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44B089-66B7-044B-F7B6-B4220A3500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131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9038F-C87D-8F07-8FEB-D6ECC0AFD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638" y="928688"/>
            <a:ext cx="7843837" cy="434642"/>
          </a:xfrm>
        </p:spPr>
        <p:txBody>
          <a:bodyPr/>
          <a:lstStyle/>
          <a:p>
            <a:r>
              <a:rPr lang="en-IN" sz="2000" dirty="0"/>
              <a:t>Global Tools Configuration​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F7302-7C47-9AEC-479E-0A642A2CB2B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026695" y="2025237"/>
            <a:ext cx="8075054" cy="372181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Go to Manage Jenkins → Tools → select as following images shown according versions​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Install JDK installtion 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Maven installtion​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sonarqube scanner installtion​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Dpendency- check installtion and​ docker installtion then​ Click on Apply and Save​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A1C02-791B-822C-A8DE-CE01CBDA1C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596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BDA84-533C-0496-45D4-D03A30AC440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45696" y="2327332"/>
            <a:ext cx="6673516" cy="3721817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Go to manage jenkins select tools click on add jdk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give name </a:t>
            </a:r>
            <a:r>
              <a:rPr lang="en-US" sz="1800" dirty="0" err="1"/>
              <a:t>i</a:t>
            </a:r>
            <a:r>
              <a:rPr lang="en-US" sz="1800" dirty="0"/>
              <a:t> have taken jdk17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enable install automatically scroll down select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     install from adoptium.net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select version jdk-17-0.8.1+1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D5894-74A8-DE63-A887-E4DDC80A2E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227C0F-E2BA-4D45-AC56-635F6200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536" y="1380002"/>
            <a:ext cx="5012031" cy="46848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3DF2FD-2C9D-C6EE-3D58-0F82528B7DDB}"/>
              </a:ext>
            </a:extLst>
          </p:cNvPr>
          <p:cNvSpPr txBox="1"/>
          <p:nvPr/>
        </p:nvSpPr>
        <p:spPr>
          <a:xfrm>
            <a:off x="645695" y="901068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</a:rPr>
              <a:t>Adding jdk tool  in jenkins</a:t>
            </a:r>
            <a:endParaRPr lang="en-IN" sz="24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270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2050C-33EF-4D0B-B3C5-2A190728449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2331791"/>
            <a:ext cx="6104020" cy="3721817"/>
          </a:xfrm>
        </p:spPr>
        <p:txBody>
          <a:bodyPr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Go to </a:t>
            </a:r>
            <a:r>
              <a:rPr lang="en-US" sz="1800" b="1" i="0" dirty="0">
                <a:effectLst/>
              </a:rPr>
              <a:t>Manage Jenkins</a:t>
            </a:r>
            <a:r>
              <a:rPr lang="en-US" sz="1800" b="0" i="0" dirty="0">
                <a:effectLst/>
              </a:rPr>
              <a:t>, select </a:t>
            </a:r>
            <a:r>
              <a:rPr lang="en-US" sz="1800" b="1" i="0" dirty="0">
                <a:effectLst/>
              </a:rPr>
              <a:t>Tools</a:t>
            </a:r>
            <a:r>
              <a:rPr lang="en-US" sz="1800" b="0" i="0" dirty="0">
                <a:effectLst/>
              </a:rPr>
              <a:t>, and click on </a:t>
            </a:r>
            <a:r>
              <a:rPr lang="en-US" sz="1800" b="1" i="0" dirty="0">
                <a:effectLst/>
              </a:rPr>
              <a:t>Add Maven</a:t>
            </a:r>
            <a:r>
              <a:rPr lang="en-US" sz="1800" b="0" i="0" dirty="0"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Give a name; for example, </a:t>
            </a:r>
            <a:r>
              <a:rPr lang="en-US" sz="1800" b="1" i="0" dirty="0">
                <a:effectLst/>
              </a:rPr>
              <a:t>maven3</a:t>
            </a:r>
            <a:r>
              <a:rPr lang="en-US" sz="1800" b="0" i="0" dirty="0"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Enable </a:t>
            </a:r>
            <a:r>
              <a:rPr lang="en-US" sz="1800" b="1" i="0" dirty="0">
                <a:effectLst/>
              </a:rPr>
              <a:t>Install automatically</a:t>
            </a:r>
            <a:r>
              <a:rPr lang="en-US" sz="1800" b="0" i="0" dirty="0">
                <a:effectLst/>
              </a:rPr>
              <a:t>, scroll down, and select </a:t>
            </a:r>
            <a:r>
              <a:rPr lang="en-US" sz="1800" b="1" i="0" dirty="0">
                <a:effectLst/>
              </a:rPr>
              <a:t>Install from Apache</a:t>
            </a:r>
            <a:r>
              <a:rPr lang="en-US" sz="1800" b="0" i="0" dirty="0"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Finally, choose the version </a:t>
            </a:r>
            <a:r>
              <a:rPr lang="en-US" sz="1800" b="1" i="0" dirty="0">
                <a:effectLst/>
              </a:rPr>
              <a:t>mvn-3.6.0</a:t>
            </a:r>
            <a:r>
              <a:rPr lang="en-US" sz="1800" b="0" i="0" dirty="0">
                <a:effectLst/>
              </a:rPr>
              <a:t>.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A6EDB-2229-F083-9856-D723FA5818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AC12F4-881D-5333-EBD4-16A460192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162" y="1499176"/>
            <a:ext cx="4901083" cy="44674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B4303A-C5FB-6A69-07B0-E43D1A19C6AE}"/>
              </a:ext>
            </a:extLst>
          </p:cNvPr>
          <p:cNvSpPr txBox="1"/>
          <p:nvPr/>
        </p:nvSpPr>
        <p:spPr>
          <a:xfrm>
            <a:off x="947026" y="1037511"/>
            <a:ext cx="6104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dirty="0">
                <a:solidFill>
                  <a:schemeClr val="accent6"/>
                </a:solidFill>
              </a:rPr>
              <a:t>Adding maven tool  in jenkins</a:t>
            </a:r>
          </a:p>
        </p:txBody>
      </p:sp>
    </p:spTree>
    <p:extLst>
      <p:ext uri="{BB962C8B-B14F-4D97-AF65-F5344CB8AC3E}">
        <p14:creationId xmlns:p14="http://schemas.microsoft.com/office/powerpoint/2010/main" val="2110901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E0D89F1-8A67-5513-4765-EE1472225D2F}"/>
              </a:ext>
            </a:extLst>
          </p:cNvPr>
          <p:cNvSpPr txBox="1"/>
          <p:nvPr/>
        </p:nvSpPr>
        <p:spPr>
          <a:xfrm>
            <a:off x="649704" y="314191"/>
            <a:ext cx="87830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Introduction to Jenkins </a:t>
            </a:r>
            <a:endParaRPr lang="en-IN" sz="2000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E7CA4F-3A6C-3504-DAE1-85EE1727D0B2}"/>
              </a:ext>
            </a:extLst>
          </p:cNvPr>
          <p:cNvSpPr txBox="1"/>
          <p:nvPr/>
        </p:nvSpPr>
        <p:spPr>
          <a:xfrm>
            <a:off x="649703" y="638508"/>
            <a:ext cx="10667226" cy="116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Jenkins</a:t>
            </a:r>
            <a:r>
              <a:rPr lang="en-US" sz="1600" dirty="0">
                <a:solidFill>
                  <a:schemeClr val="accent6"/>
                </a:solidFill>
              </a:rPr>
              <a:t> is a powerful, open-source automation server that helps streamline software development processes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by automating tasks related to building, testing, and deploying applications. It is widely used in DevOps to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enable </a:t>
            </a:r>
            <a:r>
              <a:rPr lang="en-US" sz="1600" b="1" dirty="0">
                <a:solidFill>
                  <a:schemeClr val="accent6"/>
                </a:solidFill>
              </a:rPr>
              <a:t>Continuous Integration (CI) </a:t>
            </a:r>
            <a:r>
              <a:rPr lang="en-US" sz="1600" dirty="0">
                <a:solidFill>
                  <a:schemeClr val="accent6"/>
                </a:solidFill>
              </a:rPr>
              <a:t>and</a:t>
            </a:r>
            <a:r>
              <a:rPr lang="en-US" sz="1600" b="1" dirty="0">
                <a:solidFill>
                  <a:schemeClr val="accent6"/>
                </a:solidFill>
              </a:rPr>
              <a:t> Continuous Delivery (CD), </a:t>
            </a:r>
            <a:r>
              <a:rPr lang="en-US" sz="1600" dirty="0">
                <a:solidFill>
                  <a:schemeClr val="accent6"/>
                </a:solidFill>
              </a:rPr>
              <a:t>ensuring faster, more reliable software releases.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92A55-7800-5B4A-F701-3E9AECFB35BA}"/>
              </a:ext>
            </a:extLst>
          </p:cNvPr>
          <p:cNvSpPr txBox="1"/>
          <p:nvPr/>
        </p:nvSpPr>
        <p:spPr>
          <a:xfrm>
            <a:off x="649703" y="1927090"/>
            <a:ext cx="9251381" cy="4486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Automates repetitive tasks</a:t>
            </a:r>
            <a:r>
              <a:rPr lang="en-US" sz="1600" dirty="0">
                <a:solidFill>
                  <a:schemeClr val="accent6"/>
                </a:solidFill>
              </a:rPr>
              <a:t> like builds, tests, and deployments.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Reduces manual errors</a:t>
            </a:r>
            <a:r>
              <a:rPr lang="en-US" sz="1600" dirty="0">
                <a:solidFill>
                  <a:schemeClr val="accent6"/>
                </a:solidFill>
              </a:rPr>
              <a:t> by ensuring consistency in build processes.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Detects code issues early </a:t>
            </a:r>
            <a:r>
              <a:rPr lang="en-US" sz="1600" dirty="0">
                <a:solidFill>
                  <a:schemeClr val="accent6"/>
                </a:solidFill>
              </a:rPr>
              <a:t>with Continuous Integration.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Speeds up software delivery </a:t>
            </a:r>
            <a:r>
              <a:rPr lang="en-US" sz="1600" dirty="0">
                <a:solidFill>
                  <a:schemeClr val="accent6"/>
                </a:solidFill>
              </a:rPr>
              <a:t>through Continuous Delivery pipelines.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Integrates with multiple tools </a:t>
            </a:r>
            <a:r>
              <a:rPr lang="en-US" sz="1600" dirty="0">
                <a:solidFill>
                  <a:schemeClr val="accent6"/>
                </a:solidFill>
              </a:rPr>
              <a:t>such as Docker, SonarQube, Kubernetes,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Continuous Integration: </a:t>
            </a:r>
            <a:r>
              <a:rPr lang="en-US" sz="1600" dirty="0">
                <a:solidFill>
                  <a:schemeClr val="accent6"/>
                </a:solidFill>
              </a:rPr>
              <a:t>Automatically build and test code changes to detect errors early.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Continuous Delivery</a:t>
            </a:r>
            <a:r>
              <a:rPr lang="en-US" sz="1600" dirty="0">
                <a:solidFill>
                  <a:schemeClr val="accent6"/>
                </a:solidFill>
              </a:rPr>
              <a:t>: Automate the deployment of applications to different environments.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Automated Testing: </a:t>
            </a:r>
            <a:r>
              <a:rPr lang="en-US" sz="1600" dirty="0">
                <a:solidFill>
                  <a:schemeClr val="accent6"/>
                </a:solidFill>
              </a:rPr>
              <a:t>Run unit tests, integration tests, and performance tests.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Build Automation: </a:t>
            </a:r>
            <a:r>
              <a:rPr lang="en-US" sz="1600" dirty="0">
                <a:solidFill>
                  <a:schemeClr val="accent6"/>
                </a:solidFill>
              </a:rPr>
              <a:t>Compile, package, and deliver artifacts using tools like 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      Maven, Gradle, and Ant.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Containerization and Deployment: </a:t>
            </a:r>
            <a:r>
              <a:rPr lang="en-US" sz="1600" dirty="0">
                <a:solidFill>
                  <a:schemeClr val="accent6"/>
                </a:solidFill>
              </a:rPr>
              <a:t>Build Docker images and deploy them to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       cloud environments or orchestration platforms.</a:t>
            </a:r>
            <a:endParaRPr lang="en-IN" sz="1600" dirty="0">
              <a:solidFill>
                <a:schemeClr val="accent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7B4049-DC50-8CCC-5F21-54C42B35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857" y="3646279"/>
            <a:ext cx="2762865" cy="255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014FE-0454-A4A0-55B5-1A9D4EC08A9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1770318"/>
            <a:ext cx="5977406" cy="3721817"/>
          </a:xfrm>
        </p:spPr>
        <p:txBody>
          <a:bodyPr>
            <a:normAutofit lnSpcReduction="10000"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Go to </a:t>
            </a:r>
            <a:r>
              <a:rPr lang="en-US" sz="1800" b="1" i="0" dirty="0">
                <a:effectLst/>
              </a:rPr>
              <a:t>Manage Jenkins</a:t>
            </a:r>
            <a:r>
              <a:rPr lang="en-US" sz="1800" b="0" i="0" dirty="0">
                <a:effectLst/>
              </a:rPr>
              <a:t>, select </a:t>
            </a:r>
            <a:r>
              <a:rPr lang="en-US" sz="1800" b="1" i="0" dirty="0">
                <a:effectLst/>
              </a:rPr>
              <a:t>Tools</a:t>
            </a:r>
            <a:r>
              <a:rPr lang="en-US" sz="1800" b="0" i="0" dirty="0">
                <a:effectLst/>
              </a:rPr>
              <a:t>, and click on </a:t>
            </a:r>
            <a:r>
              <a:rPr lang="en-US" sz="1800" b="1" i="0" dirty="0">
                <a:effectLst/>
              </a:rPr>
              <a:t>Add SonarQube Scanner Installation</a:t>
            </a:r>
            <a:r>
              <a:rPr lang="en-US" sz="1800" b="0" i="0" dirty="0">
                <a:effectLst/>
              </a:rPr>
              <a:t>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Give a name; for example, </a:t>
            </a:r>
            <a:r>
              <a:rPr lang="en-US" sz="1800" b="1" i="0" dirty="0">
                <a:effectLst/>
              </a:rPr>
              <a:t>sonar-scanner</a:t>
            </a:r>
            <a:r>
              <a:rPr lang="en-US" sz="1800" b="0" i="0" dirty="0">
                <a:effectLst/>
              </a:rPr>
              <a:t>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Enable </a:t>
            </a:r>
            <a:r>
              <a:rPr lang="en-US" sz="1800" b="1" i="0" dirty="0">
                <a:effectLst/>
              </a:rPr>
              <a:t>Install automatically</a:t>
            </a:r>
            <a:r>
              <a:rPr lang="en-US" sz="1800" b="0" i="0" dirty="0">
                <a:effectLst/>
              </a:rPr>
              <a:t>, scroll down, and select </a:t>
            </a:r>
            <a:r>
              <a:rPr lang="en-US" sz="1800" b="1" i="0" dirty="0">
                <a:effectLst/>
              </a:rPr>
              <a:t>Install from Maven Central</a:t>
            </a:r>
            <a:r>
              <a:rPr lang="en-US" sz="1800" b="0" i="0" dirty="0">
                <a:effectLst/>
              </a:rPr>
              <a:t>.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Finally, choose the version </a:t>
            </a:r>
            <a:r>
              <a:rPr lang="en-US" sz="1800" b="1" i="0" dirty="0">
                <a:effectLst/>
              </a:rPr>
              <a:t>SonarQube Scanner 5.0.1.3006</a:t>
            </a:r>
            <a:r>
              <a:rPr lang="en-US" sz="1800" b="0" i="0" dirty="0">
                <a:effectLst/>
              </a:rPr>
              <a:t>.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BF59C2-B488-AED6-FF94-478AB49E87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95642A-9D24-A3F2-A8D7-FE2091934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77980"/>
            <a:ext cx="5164498" cy="41228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68B6AB-DA54-C10F-559E-12BA7EA12D2C}"/>
              </a:ext>
            </a:extLst>
          </p:cNvPr>
          <p:cNvSpPr txBox="1"/>
          <p:nvPr/>
        </p:nvSpPr>
        <p:spPr>
          <a:xfrm>
            <a:off x="914400" y="744022"/>
            <a:ext cx="6104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Adding Sonarqube scanner tool  in jenkins</a:t>
            </a:r>
            <a:endParaRPr lang="en-IN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861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8A177-E604-871F-E84B-56D2102D9B2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24567" y="1568091"/>
            <a:ext cx="5999747" cy="372181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Go to Manage Jenkins, select Tools, and click on Add </a:t>
            </a:r>
            <a:r>
              <a:rPr lang="en-US" sz="1800" b="1" dirty="0"/>
              <a:t>Dependency-Check Installation</a:t>
            </a:r>
            <a:r>
              <a:rPr lang="en-US" sz="18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Give a name; for example, DP-Check.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Enable Install automatically, scroll down, and select Install from </a:t>
            </a:r>
            <a:r>
              <a:rPr lang="en-US" sz="1800" b="1" dirty="0"/>
              <a:t>GitHub.com</a:t>
            </a:r>
            <a:r>
              <a:rPr lang="en-US" sz="18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Finally, choose the version </a:t>
            </a:r>
            <a:r>
              <a:rPr lang="en-US" sz="1800" b="1" dirty="0"/>
              <a:t>Dependency-Check 6.5.1</a:t>
            </a:r>
            <a:r>
              <a:rPr lang="en-US" sz="1800" dirty="0"/>
              <a:t>.</a:t>
            </a:r>
            <a:endParaRPr lang="en-IN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00D69-A1A1-C23A-9184-0C665EF439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FCE5C-CA8D-9F71-34FD-498CDD453C28}"/>
              </a:ext>
            </a:extLst>
          </p:cNvPr>
          <p:cNvSpPr txBox="1"/>
          <p:nvPr/>
        </p:nvSpPr>
        <p:spPr>
          <a:xfrm>
            <a:off x="914400" y="692943"/>
            <a:ext cx="6112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Adding Dependency-check tool  in jenkins</a:t>
            </a:r>
            <a:endParaRPr lang="en-IN" sz="2000" b="1" dirty="0">
              <a:solidFill>
                <a:schemeClr val="accent6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E01220-B9F0-6D4F-E496-7A50D4609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844" y="1568091"/>
            <a:ext cx="4897519" cy="43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07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6EF56-1EB4-690B-39A9-1919C572C1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1776639"/>
            <a:ext cx="5293895" cy="37218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Go to Manage Jenkins, select Tools, and click on Add Docker Installation.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Give a name; for example, docker.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Enable Install automatically, scroll down, and select Download from Docker.com.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Finally, choose the version latest.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Click on Apply &amp; Save to ensure that all the above-added tools are saved.</a:t>
            </a:r>
            <a:endParaRPr lang="en-IN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5C968-7812-CB7C-6F3B-CE42942EA1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2A6E0-818D-23E6-98E9-0B8528A90766}"/>
              </a:ext>
            </a:extLst>
          </p:cNvPr>
          <p:cNvSpPr txBox="1"/>
          <p:nvPr/>
        </p:nvSpPr>
        <p:spPr>
          <a:xfrm>
            <a:off x="914400" y="916909"/>
            <a:ext cx="6112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Adding docker tool  in jenkins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2661B7-3FAA-3812-7F89-BA69D2278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758" y="1584133"/>
            <a:ext cx="4892842" cy="451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24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5AD11D2-8E96-D7A8-8C2E-E5858DF23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10207" y="2451450"/>
            <a:ext cx="6581793" cy="3497698"/>
          </a:xfrm>
        </p:spPr>
        <p:txBody>
          <a:bodyPr/>
          <a:lstStyle/>
          <a:p>
            <a:r>
              <a:rPr lang="en-US" dirty="0"/>
              <a:t>For connecting SonarQube in jenkins go to  manage jenkins&gt;system</a:t>
            </a:r>
          </a:p>
          <a:p>
            <a:r>
              <a:rPr lang="en-US" dirty="0"/>
              <a:t>give name sonar-server</a:t>
            </a:r>
          </a:p>
          <a:p>
            <a:r>
              <a:rPr lang="en-US" dirty="0"/>
              <a:t>give ec2 public ip adress:9000</a:t>
            </a:r>
          </a:p>
          <a:p>
            <a:r>
              <a:rPr lang="en-US" dirty="0"/>
              <a:t>select authentication token now select  sonar-token created</a:t>
            </a:r>
          </a:p>
          <a:p>
            <a:r>
              <a:rPr lang="en-US" dirty="0"/>
              <a:t>then save and apply</a:t>
            </a:r>
          </a:p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36034-BF7F-6D8D-A938-5083B7A1C3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C3F17D-4534-4E35-1338-9753EDB7FBB9}"/>
              </a:ext>
            </a:extLst>
          </p:cNvPr>
          <p:cNvSpPr txBox="1"/>
          <p:nvPr/>
        </p:nvSpPr>
        <p:spPr>
          <a:xfrm>
            <a:off x="5610207" y="1289959"/>
            <a:ext cx="6104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 connecting sonarqube to jenkins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A19F56-5D83-4659-3DFB-76798E589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90" y="692943"/>
            <a:ext cx="4616116" cy="525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21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99D00B-FF9B-B941-7BEB-7A1ACF55E7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2560" y="289631"/>
            <a:ext cx="6903076" cy="502849"/>
          </a:xfrm>
        </p:spPr>
        <p:txBody>
          <a:bodyPr>
            <a:normAutofit/>
          </a:bodyPr>
          <a:lstStyle/>
          <a:p>
            <a:r>
              <a:rPr lang="en-IN" sz="2000" b="1" dirty="0"/>
              <a:t>Introduction to Docker and SonarQube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3DC19D-6661-E35C-3EFE-901BFA81BEC5}"/>
              </a:ext>
            </a:extLst>
          </p:cNvPr>
          <p:cNvSpPr txBox="1"/>
          <p:nvPr/>
        </p:nvSpPr>
        <p:spPr>
          <a:xfrm>
            <a:off x="162560" y="792480"/>
            <a:ext cx="11498498" cy="1901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Docker</a:t>
            </a:r>
            <a:r>
              <a:rPr lang="en-US" sz="1600" dirty="0">
                <a:solidFill>
                  <a:schemeClr val="accent6"/>
                </a:solidFill>
              </a:rPr>
              <a:t> is a popular containerization platform that allows developers to package applications and their dependencies into a </a:t>
            </a:r>
            <a:r>
              <a:rPr lang="en-US" sz="1600" b="1" dirty="0">
                <a:solidFill>
                  <a:schemeClr val="accent6"/>
                </a:solidFill>
              </a:rPr>
              <a:t>lightweight, portable container</a:t>
            </a:r>
            <a:r>
              <a:rPr lang="en-US" sz="1600" dirty="0">
                <a:solidFill>
                  <a:schemeClr val="accent6"/>
                </a:solidFill>
              </a:rPr>
              <a:t>. These containers can run consistently across different environments, such as </a:t>
            </a:r>
            <a:r>
              <a:rPr lang="en-US" sz="1600" b="1" dirty="0">
                <a:solidFill>
                  <a:schemeClr val="accent6"/>
                </a:solidFill>
              </a:rPr>
              <a:t>development, testing,</a:t>
            </a:r>
            <a:r>
              <a:rPr lang="en-US" sz="1600" dirty="0">
                <a:solidFill>
                  <a:schemeClr val="accent6"/>
                </a:solidFill>
              </a:rPr>
              <a:t> and </a:t>
            </a:r>
            <a:r>
              <a:rPr lang="en-US" sz="1600" b="1" dirty="0">
                <a:solidFill>
                  <a:schemeClr val="accent6"/>
                </a:solidFill>
              </a:rPr>
              <a:t>production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With </a:t>
            </a:r>
            <a:r>
              <a:rPr lang="en-US" sz="1600" b="1" dirty="0">
                <a:solidFill>
                  <a:schemeClr val="accent6"/>
                </a:solidFill>
              </a:rPr>
              <a:t>Docker</a:t>
            </a:r>
            <a:r>
              <a:rPr lang="en-US" sz="1600" dirty="0">
                <a:solidFill>
                  <a:schemeClr val="accent6"/>
                </a:solidFill>
              </a:rPr>
              <a:t>, you can easily create a </a:t>
            </a:r>
            <a:r>
              <a:rPr lang="en-US" sz="1600" b="1" dirty="0">
                <a:solidFill>
                  <a:schemeClr val="accent6"/>
                </a:solidFill>
              </a:rPr>
              <a:t>SonarQube</a:t>
            </a:r>
            <a:r>
              <a:rPr lang="en-US" sz="1600" dirty="0">
                <a:solidFill>
                  <a:schemeClr val="accent6"/>
                </a:solidFill>
              </a:rPr>
              <a:t> instance by using a </a:t>
            </a:r>
            <a:r>
              <a:rPr lang="en-US" sz="1600" b="1" dirty="0">
                <a:solidFill>
                  <a:schemeClr val="accent6"/>
                </a:solidFill>
              </a:rPr>
              <a:t>Docker image, </a:t>
            </a:r>
            <a:r>
              <a:rPr lang="en-US" sz="1600" dirty="0">
                <a:solidFill>
                  <a:schemeClr val="accent6"/>
                </a:solidFill>
              </a:rPr>
              <a:t>eliminating the need for manual installation and configuration.</a:t>
            </a:r>
            <a:endParaRPr lang="en-IN" sz="1600" dirty="0">
              <a:solidFill>
                <a:schemeClr val="accent6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C9F6D9-D6FD-AEB1-8208-A5015459B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627" y="3132371"/>
            <a:ext cx="5981397" cy="34722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E459D2-3661-FEC3-65D8-1B6EF3A16C26}"/>
              </a:ext>
            </a:extLst>
          </p:cNvPr>
          <p:cNvSpPr txBox="1"/>
          <p:nvPr/>
        </p:nvSpPr>
        <p:spPr>
          <a:xfrm>
            <a:off x="173183" y="2843772"/>
            <a:ext cx="7427152" cy="202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</a:rPr>
              <a:t>Using Docker to set up SonarQube simplifies the process by allowing you to</a:t>
            </a:r>
            <a:r>
              <a:rPr lang="en-US" sz="1600" dirty="0">
                <a:solidFill>
                  <a:schemeClr val="accent6"/>
                </a:solidFill>
              </a:rPr>
              <a:t>:</a:t>
            </a:r>
          </a:p>
          <a:p>
            <a:endParaRPr lang="en-US" sz="1600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Run SonarQube in a portable container </a:t>
            </a:r>
            <a:r>
              <a:rPr lang="en-US" sz="1600" dirty="0">
                <a:solidFill>
                  <a:schemeClr val="accent6"/>
                </a:solidFill>
              </a:rPr>
              <a:t>without affecting your host system.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Easily manage dependencies and configurations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Scale and manage the SonarQube instance </a:t>
            </a:r>
            <a:r>
              <a:rPr lang="en-US" sz="1600" dirty="0">
                <a:solidFill>
                  <a:schemeClr val="accent6"/>
                </a:solidFill>
              </a:rPr>
              <a:t>more efficiently.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Quickly deploy SonarQube on any machine </a:t>
            </a:r>
            <a:r>
              <a:rPr lang="en-US" sz="1600" dirty="0">
                <a:solidFill>
                  <a:schemeClr val="accent6"/>
                </a:solidFill>
              </a:rPr>
              <a:t>that supports Docker.</a:t>
            </a:r>
          </a:p>
        </p:txBody>
      </p:sp>
    </p:spTree>
    <p:extLst>
      <p:ext uri="{BB962C8B-B14F-4D97-AF65-F5344CB8AC3E}">
        <p14:creationId xmlns:p14="http://schemas.microsoft.com/office/powerpoint/2010/main" val="1078952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7" y="878738"/>
            <a:ext cx="11039556" cy="11352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/>
              <a:t>SonarQube</a:t>
            </a:r>
            <a:r>
              <a:rPr lang="en-US" sz="1600" dirty="0"/>
              <a:t> is an open-source platform used to ensure </a:t>
            </a:r>
            <a:r>
              <a:rPr lang="en-US" sz="1600" b="1" dirty="0"/>
              <a:t>code quality </a:t>
            </a:r>
            <a:r>
              <a:rPr lang="en-US" sz="1600" dirty="0"/>
              <a:t>and </a:t>
            </a:r>
            <a:r>
              <a:rPr lang="en-US" sz="1600" b="1" dirty="0"/>
              <a:t>code security </a:t>
            </a:r>
            <a:r>
              <a:rPr lang="en-US" sz="1600" dirty="0"/>
              <a:t>by continuously analyzing source code. It helps developers identify issues, vulnerabilities, and bugs early in the development lifecycle, making it easier to maintain clean, secure, and maintainable code.</a:t>
            </a:r>
          </a:p>
          <a:p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EBD6B-C20E-649C-F8FB-54DB00AFB1D7}"/>
              </a:ext>
            </a:extLst>
          </p:cNvPr>
          <p:cNvSpPr txBox="1"/>
          <p:nvPr/>
        </p:nvSpPr>
        <p:spPr>
          <a:xfrm>
            <a:off x="535679" y="2374938"/>
            <a:ext cx="6112042" cy="3748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Improves Code Quality</a:t>
            </a:r>
            <a:r>
              <a:rPr lang="en-US" sz="1600" dirty="0">
                <a:solidFill>
                  <a:schemeClr val="accent6"/>
                </a:solidFill>
              </a:rPr>
              <a:t>: Ensures clean, maintainable, and efficient code.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Enhances Security: </a:t>
            </a:r>
            <a:r>
              <a:rPr lang="en-US" sz="1600" dirty="0">
                <a:solidFill>
                  <a:schemeClr val="accent6"/>
                </a:solidFill>
              </a:rPr>
              <a:t>Detects security vulnerabilities early in the development process.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Automates Code Reviews: </a:t>
            </a:r>
            <a:r>
              <a:rPr lang="en-US" sz="1600" dirty="0">
                <a:solidFill>
                  <a:schemeClr val="accent6"/>
                </a:solidFill>
              </a:rPr>
              <a:t>Reduces manual effort by automating code analysis and providing actionable insights.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Integrates with Development Tools: </a:t>
            </a:r>
            <a:r>
              <a:rPr lang="en-US" sz="1600" dirty="0">
                <a:solidFill>
                  <a:schemeClr val="accent6"/>
                </a:solidFill>
              </a:rPr>
              <a:t>Works with popular tools and platforms to fit seamlessly into existing workflows.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Supports DevOps Practices: </a:t>
            </a:r>
            <a:r>
              <a:rPr lang="en-US" sz="1600" dirty="0">
                <a:solidFill>
                  <a:schemeClr val="accent6"/>
                </a:solidFill>
              </a:rPr>
              <a:t>Ensures that code quality checks are part of the DevOps pipeline.</a:t>
            </a:r>
            <a:endParaRPr lang="en-IN" sz="1600" dirty="0">
              <a:solidFill>
                <a:schemeClr val="accent6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3B7585-EA47-DEEE-4F54-F2204C410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139" y="2753472"/>
            <a:ext cx="4905182" cy="274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E4D1184-DE20-92A8-4B0A-DB6EF7BCB448}"/>
              </a:ext>
            </a:extLst>
          </p:cNvPr>
          <p:cNvSpPr txBox="1"/>
          <p:nvPr/>
        </p:nvSpPr>
        <p:spPr>
          <a:xfrm>
            <a:off x="2683042" y="689119"/>
            <a:ext cx="9172074" cy="793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Need to </a:t>
            </a:r>
            <a:r>
              <a:rPr lang="en-US" sz="1600" b="0" i="0" dirty="0">
                <a:solidFill>
                  <a:schemeClr val="accent6"/>
                </a:solidFill>
                <a:effectLst/>
              </a:rPr>
              <a:t>install </a:t>
            </a:r>
            <a:r>
              <a:rPr lang="en-US" sz="1600" b="1" i="0" dirty="0">
                <a:solidFill>
                  <a:schemeClr val="accent6"/>
                </a:solidFill>
                <a:effectLst/>
              </a:rPr>
              <a:t>Docker</a:t>
            </a:r>
            <a:r>
              <a:rPr lang="en-US" sz="1600" b="0" i="0" dirty="0">
                <a:solidFill>
                  <a:schemeClr val="accent6"/>
                </a:solidFill>
                <a:effectLst/>
              </a:rPr>
              <a:t> on an </a:t>
            </a:r>
            <a:r>
              <a:rPr lang="en-US" sz="1600" b="1" i="0" dirty="0">
                <a:solidFill>
                  <a:schemeClr val="accent6"/>
                </a:solidFill>
                <a:effectLst/>
              </a:rPr>
              <a:t>Ubuntu-based EC2 instance</a:t>
            </a:r>
            <a:r>
              <a:rPr lang="en-US" sz="1600" b="0" i="0" dirty="0">
                <a:solidFill>
                  <a:schemeClr val="accent6"/>
                </a:solidFill>
                <a:effectLst/>
              </a:rPr>
              <a:t> and run </a:t>
            </a:r>
            <a:r>
              <a:rPr lang="en-US" sz="1600" b="1" i="0" dirty="0">
                <a:solidFill>
                  <a:schemeClr val="accent6"/>
                </a:solidFill>
                <a:effectLst/>
              </a:rPr>
              <a:t>SonarQube</a:t>
            </a:r>
            <a:r>
              <a:rPr lang="en-US" sz="1600" b="0" i="0" dirty="0">
                <a:solidFill>
                  <a:schemeClr val="accent6"/>
                </a:solidFill>
                <a:effectLst/>
              </a:rPr>
              <a:t> using a </a:t>
            </a:r>
            <a:r>
              <a:rPr lang="en-US" sz="1600" b="1" i="0" dirty="0">
                <a:solidFill>
                  <a:schemeClr val="accent6"/>
                </a:solidFill>
                <a:effectLst/>
              </a:rPr>
              <a:t>Docker container</a:t>
            </a:r>
            <a:r>
              <a:rPr lang="en-US" sz="1600" b="0" i="0" dirty="0">
                <a:solidFill>
                  <a:schemeClr val="accent6"/>
                </a:solidFill>
                <a:effectLst/>
                <a:latin typeface="ui-sans-serif"/>
              </a:rPr>
              <a:t>.</a:t>
            </a:r>
            <a:endParaRPr lang="en-IN" sz="1600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A8D36-A4E0-E699-749C-0F253AB155CE}"/>
              </a:ext>
            </a:extLst>
          </p:cNvPr>
          <p:cNvSpPr txBox="1"/>
          <p:nvPr/>
        </p:nvSpPr>
        <p:spPr>
          <a:xfrm>
            <a:off x="2683043" y="270392"/>
            <a:ext cx="7868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Installing Docker and Running SonarQube in a Docker Container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2A129E-ABFD-0EC0-883B-F9846F322EE5}"/>
              </a:ext>
            </a:extLst>
          </p:cNvPr>
          <p:cNvSpPr txBox="1"/>
          <p:nvPr/>
        </p:nvSpPr>
        <p:spPr>
          <a:xfrm>
            <a:off x="2683042" y="1439165"/>
            <a:ext cx="917207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/>
                </a:solidFill>
              </a:rPr>
              <a:t>First, update the existing packages on your EC2 instance and Install Docker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6"/>
                </a:solidFill>
                <a:effectLst/>
              </a:rPr>
              <a:t>After Installing the docker create user in </a:t>
            </a:r>
            <a:r>
              <a:rPr lang="en-US" sz="1600" b="1" i="0" dirty="0">
                <a:solidFill>
                  <a:schemeClr val="accent6"/>
                </a:solidFill>
                <a:effectLst/>
              </a:rPr>
              <a:t>usermod</a:t>
            </a:r>
            <a:r>
              <a:rPr lang="en-US" sz="1600" b="0" i="0" dirty="0">
                <a:solidFill>
                  <a:schemeClr val="accent6"/>
                </a:solidFill>
                <a:effectLst/>
              </a:rPr>
              <a:t> by using </a:t>
            </a:r>
            <a:r>
              <a:rPr lang="en-US" sz="1600" b="1" i="0" dirty="0">
                <a:solidFill>
                  <a:schemeClr val="accent6"/>
                </a:solidFill>
                <a:effectLst/>
              </a:rPr>
              <a:t>sudo usermod -aG docker $USER #my case is ubuntu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accent6"/>
                </a:solidFill>
                <a:effectLst/>
              </a:rPr>
              <a:t>Then New group for docker by using </a:t>
            </a:r>
            <a:r>
              <a:rPr lang="en-US" sz="1600" b="1" i="0" dirty="0">
                <a:solidFill>
                  <a:schemeClr val="accent6"/>
                </a:solidFill>
                <a:effectLst/>
              </a:rPr>
              <a:t>newgrp docker</a:t>
            </a:r>
          </a:p>
          <a:p>
            <a:endParaRPr lang="en-US" sz="1400" dirty="0">
              <a:solidFill>
                <a:schemeClr val="accent6"/>
              </a:solidFill>
            </a:endParaRP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C55607-AF7E-11C1-6172-5C64978027A7}"/>
              </a:ext>
            </a:extLst>
          </p:cNvPr>
          <p:cNvSpPr txBox="1"/>
          <p:nvPr/>
        </p:nvSpPr>
        <p:spPr>
          <a:xfrm>
            <a:off x="2683043" y="4559881"/>
            <a:ext cx="610362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Check if </a:t>
            </a:r>
            <a:r>
              <a:rPr lang="en-US" sz="1600" b="1" dirty="0">
                <a:solidFill>
                  <a:schemeClr val="accent6"/>
                </a:solidFill>
              </a:rPr>
              <a:t>Docke</a:t>
            </a:r>
            <a:r>
              <a:rPr lang="en-US" sz="1600" dirty="0">
                <a:solidFill>
                  <a:schemeClr val="accent6"/>
                </a:solidFill>
              </a:rPr>
              <a:t>r is successfully installed by running</a:t>
            </a:r>
            <a:endParaRPr lang="en-US" sz="1600" dirty="0"/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43B551-B088-AB4B-D335-BB4AAB7B692B}"/>
              </a:ext>
            </a:extLst>
          </p:cNvPr>
          <p:cNvSpPr txBox="1"/>
          <p:nvPr/>
        </p:nvSpPr>
        <p:spPr>
          <a:xfrm>
            <a:off x="2683042" y="5078576"/>
            <a:ext cx="61036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</a:rPr>
              <a:t>You should see the </a:t>
            </a:r>
            <a:r>
              <a:rPr lang="en-US" sz="1600" b="1" dirty="0">
                <a:solidFill>
                  <a:schemeClr val="accent6"/>
                </a:solidFill>
              </a:rPr>
              <a:t>Docker version </a:t>
            </a:r>
            <a:r>
              <a:rPr lang="en-US" sz="1600" dirty="0">
                <a:solidFill>
                  <a:schemeClr val="accent6"/>
                </a:solidFill>
              </a:rPr>
              <a:t>displayed in the terminal.</a:t>
            </a:r>
            <a:endParaRPr lang="en-IN" sz="1600" dirty="0">
              <a:solidFill>
                <a:schemeClr val="accent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68F617-07DB-FB38-9C7F-86C3B710F541}"/>
              </a:ext>
            </a:extLst>
          </p:cNvPr>
          <p:cNvSpPr/>
          <p:nvPr/>
        </p:nvSpPr>
        <p:spPr>
          <a:xfrm>
            <a:off x="2803490" y="3178669"/>
            <a:ext cx="3567165" cy="12335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chemeClr val="accent6"/>
                </a:solidFill>
              </a:rPr>
              <a:t>sudo apt update</a:t>
            </a:r>
          </a:p>
          <a:p>
            <a:r>
              <a:rPr lang="en-IN" sz="1600" b="1" dirty="0">
                <a:solidFill>
                  <a:schemeClr val="accent6"/>
                </a:solidFill>
              </a:rPr>
              <a:t>curl -fsSL get.docker.com | /bin/bash</a:t>
            </a:r>
          </a:p>
          <a:p>
            <a:r>
              <a:rPr lang="en-IN" sz="1600" b="1" dirty="0">
                <a:solidFill>
                  <a:schemeClr val="accent6"/>
                </a:solidFill>
              </a:rPr>
              <a:t>sudo usermod -aG docker ubuntu </a:t>
            </a:r>
          </a:p>
          <a:p>
            <a:r>
              <a:rPr lang="en-IN" sz="1600" b="1" dirty="0">
                <a:solidFill>
                  <a:schemeClr val="accent6"/>
                </a:solidFill>
              </a:rPr>
              <a:t>exit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4E0783-E57C-92EA-4C30-62F5C73DF44A}"/>
              </a:ext>
            </a:extLst>
          </p:cNvPr>
          <p:cNvSpPr/>
          <p:nvPr/>
        </p:nvSpPr>
        <p:spPr>
          <a:xfrm>
            <a:off x="2803490" y="5645627"/>
            <a:ext cx="1445342" cy="4626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accent6"/>
                </a:solidFill>
              </a:rPr>
              <a:t>docker -v</a:t>
            </a:r>
          </a:p>
        </p:txBody>
      </p:sp>
    </p:spTree>
    <p:extLst>
      <p:ext uri="{BB962C8B-B14F-4D97-AF65-F5344CB8AC3E}">
        <p14:creationId xmlns:p14="http://schemas.microsoft.com/office/powerpoint/2010/main" val="1379332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60C2679-8F00-47AA-FC7A-A1CE86D55212}"/>
              </a:ext>
            </a:extLst>
          </p:cNvPr>
          <p:cNvSpPr txBox="1"/>
          <p:nvPr/>
        </p:nvSpPr>
        <p:spPr>
          <a:xfrm>
            <a:off x="1149936" y="1304564"/>
            <a:ext cx="11042064" cy="2270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600" dirty="0">
                <a:solidFill>
                  <a:schemeClr val="accent6"/>
                </a:solidFill>
              </a:rPr>
              <a:t>After the</a:t>
            </a:r>
            <a:r>
              <a:rPr lang="en-IN" sz="1600" b="1" dirty="0">
                <a:solidFill>
                  <a:schemeClr val="accent6"/>
                </a:solidFill>
              </a:rPr>
              <a:t> docker </a:t>
            </a:r>
            <a:r>
              <a:rPr lang="en-IN" sz="1600" dirty="0">
                <a:solidFill>
                  <a:schemeClr val="accent6"/>
                </a:solidFill>
              </a:rPr>
              <a:t>installation, we create a </a:t>
            </a:r>
            <a:r>
              <a:rPr lang="en-IN" sz="1600" b="1" dirty="0">
                <a:solidFill>
                  <a:schemeClr val="accent6"/>
                </a:solidFill>
              </a:rPr>
              <a:t>sonarqube container </a:t>
            </a:r>
            <a:r>
              <a:rPr lang="en-IN" sz="1600" dirty="0">
                <a:solidFill>
                  <a:schemeClr val="accent6"/>
                </a:solidFill>
              </a:rPr>
              <a:t>by using :</a:t>
            </a:r>
          </a:p>
          <a:p>
            <a:pPr>
              <a:lnSpc>
                <a:spcPct val="150000"/>
              </a:lnSpc>
            </a:pPr>
            <a:endParaRPr lang="en-IN" sz="16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IN" sz="16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IN" sz="16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1600" dirty="0">
                <a:solidFill>
                  <a:schemeClr val="accent6"/>
                </a:solidFill>
              </a:rPr>
              <a:t>Then connect the </a:t>
            </a:r>
            <a:r>
              <a:rPr lang="en-IN" sz="1600" b="1" dirty="0">
                <a:solidFill>
                  <a:schemeClr val="accent6"/>
                </a:solidFill>
              </a:rPr>
              <a:t>SonarQube</a:t>
            </a:r>
            <a:r>
              <a:rPr lang="en-IN" sz="1600" dirty="0">
                <a:solidFill>
                  <a:schemeClr val="accent6"/>
                </a:solidFill>
              </a:rPr>
              <a:t> by using </a:t>
            </a:r>
            <a:r>
              <a:rPr lang="en-IN" sz="1600" b="1" dirty="0">
                <a:solidFill>
                  <a:schemeClr val="accent6"/>
                </a:solidFill>
              </a:rPr>
              <a:t>Instance public IPV4address:9000 (</a:t>
            </a:r>
            <a:r>
              <a:rPr lang="en-IN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3.145.148.24</a:t>
            </a:r>
            <a:r>
              <a:rPr lang="en-IN" sz="1600" b="1" i="0" dirty="0">
                <a:solidFill>
                  <a:schemeClr val="accent6"/>
                </a:solidFill>
                <a:effectLst/>
              </a:rPr>
              <a:t>:9000</a:t>
            </a:r>
            <a:r>
              <a:rPr lang="en-IN" sz="1600" b="1" dirty="0">
                <a:solidFill>
                  <a:schemeClr val="accent6"/>
                </a:solidFill>
              </a:rPr>
              <a:t>) </a:t>
            </a:r>
            <a:r>
              <a:rPr lang="en-IN" sz="1600" dirty="0">
                <a:solidFill>
                  <a:schemeClr val="accent6"/>
                </a:solidFill>
              </a:rPr>
              <a:t>(</a:t>
            </a:r>
            <a:r>
              <a:rPr lang="en-IN" sz="1600" b="1" dirty="0">
                <a:solidFill>
                  <a:schemeClr val="accent6"/>
                </a:solidFill>
              </a:rPr>
              <a:t>SonarQube default port number</a:t>
            </a:r>
            <a:r>
              <a:rPr lang="en-IN" sz="1600" dirty="0">
                <a:solidFill>
                  <a:schemeClr val="accent6"/>
                </a:solidFill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3205D1-9CA0-80EA-F756-26008D30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0" t="54269" r="39474" b="13684"/>
          <a:stretch/>
        </p:blipFill>
        <p:spPr>
          <a:xfrm>
            <a:off x="1238865" y="3882189"/>
            <a:ext cx="7170822" cy="21977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3116AC-868C-A4F7-CA13-64A7CD95F683}"/>
              </a:ext>
            </a:extLst>
          </p:cNvPr>
          <p:cNvSpPr/>
          <p:nvPr/>
        </p:nvSpPr>
        <p:spPr>
          <a:xfrm>
            <a:off x="1238865" y="1966451"/>
            <a:ext cx="6695768" cy="7079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docke</a:t>
            </a:r>
            <a:r>
              <a:rPr lang="en-US" sz="1600" b="1" dirty="0">
                <a:solidFill>
                  <a:schemeClr val="accent6"/>
                </a:solidFill>
              </a:rPr>
              <a:t>r run -d --name sonar -p 9000:9000 sonarqube:lts-community </a:t>
            </a:r>
          </a:p>
        </p:txBody>
      </p:sp>
    </p:spTree>
    <p:extLst>
      <p:ext uri="{BB962C8B-B14F-4D97-AF65-F5344CB8AC3E}">
        <p14:creationId xmlns:p14="http://schemas.microsoft.com/office/powerpoint/2010/main" val="2805899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A5094F-22C8-8121-AFFB-4315BF3DFE0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30619" y="149396"/>
            <a:ext cx="7043618" cy="779292"/>
          </a:xfrm>
        </p:spPr>
        <p:txBody>
          <a:bodyPr/>
          <a:lstStyle/>
          <a:p>
            <a:r>
              <a:rPr lang="en-IN" sz="2000" b="1" dirty="0">
                <a:solidFill>
                  <a:schemeClr val="accent6"/>
                </a:solidFill>
              </a:rPr>
              <a:t>Open Web Chrome Port 9000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695726-B68E-CD86-B6D2-02B4D28494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710" b="5950"/>
          <a:stretch/>
        </p:blipFill>
        <p:spPr>
          <a:xfrm>
            <a:off x="3812025" y="1373040"/>
            <a:ext cx="2770102" cy="16052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E73224-EBBC-7904-817F-3C98705E6827}"/>
              </a:ext>
            </a:extLst>
          </p:cNvPr>
          <p:cNvSpPr txBox="1"/>
          <p:nvPr/>
        </p:nvSpPr>
        <p:spPr>
          <a:xfrm>
            <a:off x="3530618" y="506916"/>
            <a:ext cx="8661381" cy="793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SonarQube</a:t>
            </a:r>
            <a:r>
              <a:rPr lang="en-US" sz="1600" dirty="0">
                <a:solidFill>
                  <a:schemeClr val="accent6"/>
                </a:solidFill>
              </a:rPr>
              <a:t> runs on </a:t>
            </a:r>
            <a:r>
              <a:rPr lang="en-US" sz="1600" b="1" dirty="0">
                <a:solidFill>
                  <a:schemeClr val="accent6"/>
                </a:solidFill>
              </a:rPr>
              <a:t>port 9000 </a:t>
            </a:r>
            <a:r>
              <a:rPr lang="en-US" sz="1600" dirty="0">
                <a:solidFill>
                  <a:schemeClr val="accent6"/>
                </a:solidFill>
              </a:rPr>
              <a:t>. Ensure that </a:t>
            </a:r>
            <a:r>
              <a:rPr lang="en-US" sz="1600" b="1" dirty="0">
                <a:solidFill>
                  <a:schemeClr val="accent6"/>
                </a:solidFill>
              </a:rPr>
              <a:t>port 9000 </a:t>
            </a:r>
            <a:r>
              <a:rPr lang="en-US" sz="1600" dirty="0">
                <a:solidFill>
                  <a:schemeClr val="accent6"/>
                </a:solidFill>
              </a:rPr>
              <a:t>is open in your </a:t>
            </a:r>
            <a:r>
              <a:rPr lang="en-US" sz="1600" b="1" dirty="0">
                <a:solidFill>
                  <a:schemeClr val="accent6"/>
                </a:solidFill>
              </a:rPr>
              <a:t>security group </a:t>
            </a:r>
            <a:r>
              <a:rPr lang="en-US" sz="1600" dirty="0">
                <a:solidFill>
                  <a:schemeClr val="accent6"/>
                </a:solidFill>
              </a:rPr>
              <a:t>and allow it through the </a:t>
            </a:r>
            <a:r>
              <a:rPr lang="en-US" sz="1600" b="1" dirty="0">
                <a:solidFill>
                  <a:schemeClr val="accent6"/>
                </a:solidFill>
              </a:rPr>
              <a:t>Ubuntu firewall</a:t>
            </a:r>
            <a:r>
              <a:rPr lang="en-US" sz="1600" dirty="0">
                <a:solidFill>
                  <a:schemeClr val="accent6"/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ED3EFD-039C-A9F7-A620-D27C84058556}"/>
              </a:ext>
            </a:extLst>
          </p:cNvPr>
          <p:cNvSpPr txBox="1"/>
          <p:nvPr/>
        </p:nvSpPr>
        <p:spPr>
          <a:xfrm>
            <a:off x="6582127" y="1540591"/>
            <a:ext cx="5353313" cy="793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Access </a:t>
            </a:r>
            <a:r>
              <a:rPr lang="en-US" sz="1600" b="1" dirty="0">
                <a:solidFill>
                  <a:schemeClr val="accent6"/>
                </a:solidFill>
              </a:rPr>
              <a:t>sonarqube </a:t>
            </a:r>
            <a:r>
              <a:rPr lang="en-US" sz="1600" dirty="0">
                <a:solidFill>
                  <a:schemeClr val="accent6"/>
                </a:solidFill>
              </a:rPr>
              <a:t>Web Interface, Open your browser and go to </a:t>
            </a:r>
            <a:r>
              <a:rPr lang="en-US" sz="1600" b="1" dirty="0">
                <a:solidFill>
                  <a:schemeClr val="accent6"/>
                </a:solidFill>
              </a:rPr>
              <a:t>http://</a:t>
            </a:r>
            <a:r>
              <a:rPr lang="en-IN" sz="16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3.145.148.24</a:t>
            </a:r>
            <a:r>
              <a:rPr lang="en-US" sz="1600" b="1" dirty="0">
                <a:solidFill>
                  <a:schemeClr val="accent6"/>
                </a:solidFill>
              </a:rPr>
              <a:t>:9000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65F9BA-6B0B-6CFA-559C-5D36C16AA04A}"/>
              </a:ext>
            </a:extLst>
          </p:cNvPr>
          <p:cNvSpPr txBox="1"/>
          <p:nvPr/>
        </p:nvSpPr>
        <p:spPr>
          <a:xfrm>
            <a:off x="8019199" y="2978195"/>
            <a:ext cx="4422757" cy="15322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Use the </a:t>
            </a:r>
            <a:r>
              <a:rPr lang="en-US" sz="1600" b="1" dirty="0">
                <a:solidFill>
                  <a:schemeClr val="accent6"/>
                </a:solidFill>
              </a:rPr>
              <a:t>default credentials </a:t>
            </a:r>
            <a:r>
              <a:rPr lang="en-US" sz="1600" dirty="0">
                <a:solidFill>
                  <a:schemeClr val="accent6"/>
                </a:solidFill>
              </a:rPr>
              <a:t>to log in (if not modified):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Username</a:t>
            </a:r>
            <a:r>
              <a:rPr lang="en-US" sz="1600" dirty="0">
                <a:solidFill>
                  <a:schemeClr val="accent6"/>
                </a:solidFill>
              </a:rPr>
              <a:t>: </a:t>
            </a:r>
            <a:r>
              <a:rPr lang="en-US" sz="1600" b="1" dirty="0">
                <a:solidFill>
                  <a:schemeClr val="accent6"/>
                </a:solidFill>
              </a:rPr>
              <a:t>admin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6"/>
                </a:solidFill>
              </a:rPr>
              <a:t>Password: admin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D422A5-680E-B3B8-7E48-BD836AB732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5147" r="22889" b="47134"/>
          <a:stretch/>
        </p:blipFill>
        <p:spPr>
          <a:xfrm>
            <a:off x="3812025" y="3071760"/>
            <a:ext cx="4041253" cy="14067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9E9C74-E6CA-767B-EB5E-095AAA39087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05" t="5380" r="21973" b="13308"/>
          <a:stretch/>
        </p:blipFill>
        <p:spPr>
          <a:xfrm>
            <a:off x="3812025" y="4571926"/>
            <a:ext cx="3559989" cy="21446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D750838-648E-3A8E-48C0-31FE47668B32}"/>
              </a:ext>
            </a:extLst>
          </p:cNvPr>
          <p:cNvSpPr txBox="1"/>
          <p:nvPr/>
        </p:nvSpPr>
        <p:spPr>
          <a:xfrm>
            <a:off x="7436182" y="4990593"/>
            <a:ext cx="4202364" cy="1162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Change Default Password</a:t>
            </a:r>
            <a:r>
              <a:rPr lang="en-US" sz="1600" dirty="0">
                <a:solidFill>
                  <a:schemeClr val="accent6"/>
                </a:solidFill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After the first login, you will be prompted to change the password.</a:t>
            </a:r>
            <a:endParaRPr lang="en-IN" sz="16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28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8A5BF1C-5CEF-E813-60BC-B159EFF52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133" r="8688" b="6321"/>
          <a:stretch/>
        </p:blipFill>
        <p:spPr>
          <a:xfrm>
            <a:off x="445239" y="1855351"/>
            <a:ext cx="7576126" cy="4132494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72C0EA-BC5C-244D-3BC5-B811EF5A583F}"/>
              </a:ext>
            </a:extLst>
          </p:cNvPr>
          <p:cNvSpPr txBox="1"/>
          <p:nvPr/>
        </p:nvSpPr>
        <p:spPr>
          <a:xfrm>
            <a:off x="336883" y="354390"/>
            <a:ext cx="850231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SonarQube Dashboard</a:t>
            </a:r>
          </a:p>
          <a:p>
            <a:endParaRPr lang="en-US" sz="2000" b="1" dirty="0">
              <a:solidFill>
                <a:schemeClr val="accent6"/>
              </a:solidFill>
            </a:endParaRPr>
          </a:p>
          <a:p>
            <a:endParaRPr lang="en-US" sz="2000" b="1" dirty="0">
              <a:solidFill>
                <a:schemeClr val="accent6"/>
              </a:solidFill>
            </a:endParaRPr>
          </a:p>
          <a:p>
            <a:r>
              <a:rPr lang="en-US" dirty="0">
                <a:solidFill>
                  <a:schemeClr val="accent6"/>
                </a:solidFill>
              </a:rPr>
              <a:t>After click on </a:t>
            </a:r>
            <a:r>
              <a:rPr lang="en-US" b="1" dirty="0">
                <a:solidFill>
                  <a:schemeClr val="accent6"/>
                </a:solidFill>
              </a:rPr>
              <a:t>Login</a:t>
            </a:r>
            <a:r>
              <a:rPr lang="en-US" dirty="0">
                <a:solidFill>
                  <a:schemeClr val="accent6"/>
                </a:solidFill>
              </a:rPr>
              <a:t> and continue </a:t>
            </a:r>
            <a:r>
              <a:rPr lang="en-US" b="1" dirty="0">
                <a:solidFill>
                  <a:schemeClr val="accent6"/>
                </a:solidFill>
              </a:rPr>
              <a:t>Sonarqube</a:t>
            </a:r>
            <a:r>
              <a:rPr lang="en-US" dirty="0">
                <a:solidFill>
                  <a:schemeClr val="accent6"/>
                </a:solidFill>
              </a:rPr>
              <a:t> dashboard page will open</a:t>
            </a:r>
          </a:p>
        </p:txBody>
      </p:sp>
    </p:spTree>
    <p:extLst>
      <p:ext uri="{BB962C8B-B14F-4D97-AF65-F5344CB8AC3E}">
        <p14:creationId xmlns:p14="http://schemas.microsoft.com/office/powerpoint/2010/main" val="3972758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A30D0C91-501F-41FE-903E-BF3ACB8A2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5715000" cy="581931"/>
          </a:xfrm>
        </p:spPr>
        <p:txBody>
          <a:bodyPr/>
          <a:lstStyle/>
          <a:p>
            <a:r>
              <a:rPr lang="en-IN" sz="2000" b="1" i="0" dirty="0">
                <a:effectLst/>
                <a:latin typeface="+mj-lt"/>
              </a:rPr>
              <a:t>Tools &amp; Technologies Used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CB6BD-790A-F0DE-0904-987B99609806}"/>
              </a:ext>
            </a:extLst>
          </p:cNvPr>
          <p:cNvSpPr txBox="1"/>
          <p:nvPr/>
        </p:nvSpPr>
        <p:spPr>
          <a:xfrm>
            <a:off x="381000" y="1654803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Jenkins – CI/CD pipeline automation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Git &amp; GitHub – Version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Maven – Build automation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Docker – Containerization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AWS EC2 (or any server) – Hosting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accent6"/>
                </a:solidFill>
              </a:rPr>
              <a:t>SonarQube – Code quality analysis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10A28B-286E-F216-A4BA-F93A3496E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021" y="1998549"/>
            <a:ext cx="6157494" cy="274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20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7AB8558-D79F-7103-14EF-A4F06D920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14400" y="1282140"/>
            <a:ext cx="9444037" cy="191111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2A38F-974F-FC16-CD95-2C1B876730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319ADB-5D33-C3B4-ED08-F32EA6AA9B39}"/>
              </a:ext>
            </a:extLst>
          </p:cNvPr>
          <p:cNvSpPr txBox="1"/>
          <p:nvPr/>
        </p:nvSpPr>
        <p:spPr>
          <a:xfrm>
            <a:off x="765974" y="528578"/>
            <a:ext cx="6104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000" b="1" dirty="0">
                <a:solidFill>
                  <a:schemeClr val="accent6"/>
                </a:solidFill>
              </a:rPr>
              <a:t>Token creation follow below steps</a:t>
            </a:r>
            <a:endParaRPr lang="en-IN" sz="2000" b="1" dirty="0">
              <a:solidFill>
                <a:schemeClr val="accent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E13441-A38A-A3CF-1A27-DF18D184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2828"/>
          <a:stretch/>
        </p:blipFill>
        <p:spPr>
          <a:xfrm>
            <a:off x="914400" y="3429000"/>
            <a:ext cx="10058570" cy="275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49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8BEC50-E708-5E3C-233B-DFFA55060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1622"/>
          <a:stretch/>
        </p:blipFill>
        <p:spPr>
          <a:xfrm>
            <a:off x="914400" y="305362"/>
            <a:ext cx="6492804" cy="28340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F4244-B5D7-7E8E-5DF6-2BD9A91000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C49727-C1BA-5FD3-25B2-F3DE9F758D0C}"/>
              </a:ext>
            </a:extLst>
          </p:cNvPr>
          <p:cNvSpPr txBox="1"/>
          <p:nvPr/>
        </p:nvSpPr>
        <p:spPr>
          <a:xfrm>
            <a:off x="7407204" y="1086451"/>
            <a:ext cx="42194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Give a name, click on Generate, and copy the code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40933-446D-68F9-5F49-ADC3F2FF7CD8}"/>
              </a:ext>
            </a:extLst>
          </p:cNvPr>
          <p:cNvSpPr txBox="1"/>
          <p:nvPr/>
        </p:nvSpPr>
        <p:spPr>
          <a:xfrm>
            <a:off x="800100" y="3228945"/>
            <a:ext cx="6104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Connecting sonar-token in jenkins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881095-D398-0966-BC43-0A28533E0E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078" b="18950"/>
          <a:stretch/>
        </p:blipFill>
        <p:spPr>
          <a:xfrm>
            <a:off x="3412831" y="3718560"/>
            <a:ext cx="5816320" cy="11705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2A6FB5-5CBF-92F2-ED1B-631F20010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718560"/>
            <a:ext cx="2346960" cy="23029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B1FDFD-C652-1CD6-0575-34141364F04C}"/>
              </a:ext>
            </a:extLst>
          </p:cNvPr>
          <p:cNvSpPr txBox="1"/>
          <p:nvPr/>
        </p:nvSpPr>
        <p:spPr>
          <a:xfrm>
            <a:off x="9229151" y="2770861"/>
            <a:ext cx="2811378" cy="3789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Go to manage jenkins   click add credentials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  kind &gt; select secret text ,  ID &gt; sonar-token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create one more for docker hub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give Docker Hub  &gt;username &amp; password</a:t>
            </a:r>
          </a:p>
        </p:txBody>
      </p:sp>
    </p:spTree>
    <p:extLst>
      <p:ext uri="{BB962C8B-B14F-4D97-AF65-F5344CB8AC3E}">
        <p14:creationId xmlns:p14="http://schemas.microsoft.com/office/powerpoint/2010/main" val="141662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75726A-9872-A852-1701-4FE863952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483"/>
          <a:stretch/>
        </p:blipFill>
        <p:spPr>
          <a:xfrm>
            <a:off x="914400" y="928688"/>
            <a:ext cx="6583363" cy="187466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7A0B61-2661-8315-4A41-EE966E18B2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8D2EC-8E29-9403-56EA-670B2E2F7DB7}"/>
              </a:ext>
            </a:extLst>
          </p:cNvPr>
          <p:cNvSpPr txBox="1"/>
          <p:nvPr/>
        </p:nvSpPr>
        <p:spPr>
          <a:xfrm>
            <a:off x="914400" y="257144"/>
            <a:ext cx="6104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Connecting jenkins in sonarqube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1038D-04BE-E620-B611-3C5B1F2B6226}"/>
              </a:ext>
            </a:extLst>
          </p:cNvPr>
          <p:cNvSpPr txBox="1"/>
          <p:nvPr/>
        </p:nvSpPr>
        <p:spPr>
          <a:xfrm>
            <a:off x="7559521" y="1148375"/>
            <a:ext cx="3866505" cy="1296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As show in slide got to Administration select configuration &gt; select webhook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5B2327-7744-49FB-3AB7-1094C473EA20}"/>
              </a:ext>
            </a:extLst>
          </p:cNvPr>
          <p:cNvSpPr txBox="1"/>
          <p:nvPr/>
        </p:nvSpPr>
        <p:spPr>
          <a:xfrm>
            <a:off x="914400" y="3129492"/>
            <a:ext cx="6104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connecting jenkins in sonarqube(webhook) </a:t>
            </a:r>
            <a:endParaRPr lang="en-IN" sz="2000" b="1" dirty="0">
              <a:solidFill>
                <a:schemeClr val="accent6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95017A6-C6D3-17C4-CF3B-0C7FFB0E5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18" y="3349179"/>
            <a:ext cx="4662008" cy="30611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1698F9-6F8B-85A9-C238-D43120E234F1}"/>
              </a:ext>
            </a:extLst>
          </p:cNvPr>
          <p:cNvSpPr txBox="1"/>
          <p:nvPr/>
        </p:nvSpPr>
        <p:spPr>
          <a:xfrm>
            <a:off x="914400" y="3493257"/>
            <a:ext cx="6104020" cy="2542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</a:rPr>
              <a:t>Click on 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Create</a:t>
            </a:r>
            <a:r>
              <a:rPr lang="en-US" b="0" i="0" dirty="0">
                <a:solidFill>
                  <a:schemeClr val="accent6"/>
                </a:solidFill>
                <a:effectLst/>
              </a:rPr>
              <a:t> and add the details.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</a:rPr>
              <a:t>Set the 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Name</a:t>
            </a:r>
            <a:r>
              <a:rPr lang="en-US" b="0" i="0" dirty="0">
                <a:solidFill>
                  <a:schemeClr val="accent6"/>
                </a:solidFill>
                <a:effectLst/>
              </a:rPr>
              <a:t> as 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jenkins</a:t>
            </a:r>
            <a:r>
              <a:rPr lang="en-US" b="0" i="0" dirty="0">
                <a:solidFill>
                  <a:schemeClr val="accent6"/>
                </a:solidFill>
                <a:effectLst/>
              </a:rPr>
              <a:t>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</a:rPr>
              <a:t>In the 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URL</a:t>
            </a:r>
            <a:r>
              <a:rPr lang="en-US" b="0" i="0" dirty="0">
                <a:solidFill>
                  <a:schemeClr val="accent6"/>
                </a:solidFill>
                <a:effectLst/>
              </a:rPr>
              <a:t> section of the Quality Gate, enter:</a:t>
            </a:r>
            <a:br>
              <a:rPr lang="en-US" b="0" i="0" dirty="0">
                <a:solidFill>
                  <a:schemeClr val="accent6"/>
                </a:solidFill>
                <a:effectLst/>
              </a:rPr>
            </a:br>
            <a:r>
              <a:rPr lang="en-US" b="0" i="0" u="none" strike="noStrike" dirty="0">
                <a:solidFill>
                  <a:schemeClr val="accent6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http://jenkins-public-ip:8090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/sonarqube-webhook/</a:t>
            </a:r>
            <a:endParaRPr lang="en-US" b="0" i="0" dirty="0">
              <a:solidFill>
                <a:schemeClr val="accent6"/>
              </a:solidFill>
              <a:effectLst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</a:rPr>
              <a:t>Leave the 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Secret</a:t>
            </a:r>
            <a:r>
              <a:rPr lang="en-US" b="0" i="0" dirty="0">
                <a:solidFill>
                  <a:schemeClr val="accent6"/>
                </a:solidFill>
                <a:effectLst/>
              </a:rPr>
              <a:t> box blank.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accent6"/>
                </a:solidFill>
                <a:effectLst/>
              </a:rPr>
              <a:t>Finally, click on </a:t>
            </a:r>
            <a:r>
              <a:rPr lang="en-US" b="1" i="0" dirty="0">
                <a:solidFill>
                  <a:schemeClr val="accent6"/>
                </a:solidFill>
                <a:effectLst/>
              </a:rPr>
              <a:t>Create</a:t>
            </a:r>
            <a:r>
              <a:rPr lang="en-US" b="0" i="0" dirty="0">
                <a:solidFill>
                  <a:schemeClr val="accent6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2264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F8BC5-965B-5D53-B29B-C63AFCCC7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230968"/>
            <a:ext cx="4427621" cy="462440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create new job give name of job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Select pipline &amp; click ok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click pipline script&gt;it’ll scroll down then give code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click apply &amp;save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It’ll redirect to another page click Build now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900" dirty="0"/>
              <a:t>go to console output for checking out put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B340A-978C-E47A-C49A-63D7CAEBF18D}"/>
              </a:ext>
            </a:extLst>
          </p:cNvPr>
          <p:cNvSpPr txBox="1"/>
          <p:nvPr/>
        </p:nvSpPr>
        <p:spPr>
          <a:xfrm>
            <a:off x="914400" y="323611"/>
            <a:ext cx="6104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Create a New Job with a Pipeline option:</a:t>
            </a:r>
            <a:endParaRPr lang="en-IN" sz="2000" b="1" dirty="0">
              <a:solidFill>
                <a:schemeClr val="accent6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19B877-8BF3-4148-9843-B42B6D7FF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084" y="728238"/>
            <a:ext cx="6017274" cy="2700762"/>
          </a:xfrm>
          <a:prstGeom prst="rect">
            <a:avLst/>
          </a:prstGeom>
        </p:spPr>
      </p:pic>
      <p:graphicFrame>
        <p:nvGraphicFramePr>
          <p:cNvPr id="8" name="Content Placeholder 8">
            <a:extLst>
              <a:ext uri="{FF2B5EF4-FFF2-40B4-BE49-F238E27FC236}">
                <a16:creationId xmlns:a16="http://schemas.microsoft.com/office/drawing/2014/main" id="{6B4CFE51-736E-8297-E0CB-0197E0E983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074916"/>
              </p:ext>
            </p:extLst>
          </p:nvPr>
        </p:nvGraphicFramePr>
        <p:xfrm>
          <a:off x="5549084" y="3429000"/>
          <a:ext cx="4565099" cy="32645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197350" imgH="4305300" progId="Paint.Picture">
                  <p:embed/>
                </p:oleObj>
              </mc:Choice>
              <mc:Fallback>
                <p:oleObj name="Bitmap Image" r:id="rId3" imgW="4197350" imgH="4305300" progId="Paint.Picture">
                  <p:embed/>
                  <p:pic>
                    <p:nvPicPr>
                      <p:cNvPr id="9" name="Content Placeholder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49084" y="3429000"/>
                        <a:ext cx="4565099" cy="32645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9175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5342E-082A-F9A0-3E72-29283EFEA3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z="1400" smtClean="0"/>
              <a:pPr/>
              <a:t>34</a:t>
            </a:fld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7071EF-BCE3-D612-B29D-EFD55BD296B7}"/>
              </a:ext>
            </a:extLst>
          </p:cNvPr>
          <p:cNvSpPr txBox="1"/>
          <p:nvPr/>
        </p:nvSpPr>
        <p:spPr>
          <a:xfrm>
            <a:off x="1871340" y="64141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Mvn test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5F6B06-0098-AA06-F196-E96F17B41C1D}"/>
              </a:ext>
            </a:extLst>
          </p:cNvPr>
          <p:cNvSpPr/>
          <p:nvPr/>
        </p:nvSpPr>
        <p:spPr>
          <a:xfrm>
            <a:off x="1871340" y="1426038"/>
            <a:ext cx="2935705" cy="50108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chemeClr val="accent6"/>
                </a:solidFill>
              </a:rPr>
              <a:t>Pipeline script:</a:t>
            </a:r>
          </a:p>
          <a:p>
            <a:endParaRPr lang="en-IN" dirty="0">
              <a:solidFill>
                <a:schemeClr val="accent6"/>
              </a:solidFill>
            </a:endParaRPr>
          </a:p>
          <a:p>
            <a:r>
              <a:rPr lang="en-IN" dirty="0">
                <a:solidFill>
                  <a:schemeClr val="accent6"/>
                </a:solidFill>
              </a:rPr>
              <a:t>pipeline{</a:t>
            </a:r>
          </a:p>
          <a:p>
            <a:r>
              <a:rPr lang="en-IN" dirty="0">
                <a:solidFill>
                  <a:schemeClr val="accent6"/>
                </a:solidFill>
              </a:rPr>
              <a:t>    agent any</a:t>
            </a:r>
          </a:p>
          <a:p>
            <a:r>
              <a:rPr lang="en-IN" dirty="0">
                <a:solidFill>
                  <a:schemeClr val="accent6"/>
                </a:solidFill>
              </a:rPr>
              <a:t>    tools 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jdk 'jdk17'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maven 'maven3'</a:t>
            </a:r>
          </a:p>
          <a:p>
            <a:r>
              <a:rPr lang="en-IN" dirty="0">
                <a:solidFill>
                  <a:schemeClr val="accent6"/>
                </a:solidFill>
              </a:rPr>
              <a:t>    }</a:t>
            </a:r>
          </a:p>
          <a:p>
            <a:r>
              <a:rPr lang="en-IN" dirty="0">
                <a:solidFill>
                  <a:schemeClr val="accent6"/>
                </a:solidFill>
              </a:rPr>
              <a:t>    stages{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stage ('clean Workspace'){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steps{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    cleanWs()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}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}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stage ('checkout scm') 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steps {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4AF1AE-CD9E-7BD9-B738-71E837ADFCA1}"/>
              </a:ext>
            </a:extLst>
          </p:cNvPr>
          <p:cNvSpPr/>
          <p:nvPr/>
        </p:nvSpPr>
        <p:spPr>
          <a:xfrm>
            <a:off x="5386058" y="1426038"/>
            <a:ext cx="5722096" cy="43859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800" dirty="0">
                <a:solidFill>
                  <a:schemeClr val="accent6"/>
                </a:solidFill>
              </a:rPr>
              <a:t>       git 'https://github.com/Harshit-cyber-bit/jpetstore-6'      </a:t>
            </a:r>
            <a:endParaRPr lang="en-IN" dirty="0">
              <a:solidFill>
                <a:schemeClr val="accent6"/>
              </a:solidFill>
            </a:endParaRPr>
          </a:p>
          <a:p>
            <a:r>
              <a:rPr lang="en-IN" dirty="0">
                <a:solidFill>
                  <a:schemeClr val="accent6"/>
                </a:solidFill>
              </a:rPr>
              <a:t>            }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}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stage ('maven compile') 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steps 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    sh '</a:t>
            </a:r>
            <a:r>
              <a:rPr lang="en-IN" dirty="0" err="1">
                <a:solidFill>
                  <a:schemeClr val="accent6"/>
                </a:solidFill>
              </a:rPr>
              <a:t>mvn</a:t>
            </a:r>
            <a:r>
              <a:rPr lang="en-IN" dirty="0">
                <a:solidFill>
                  <a:schemeClr val="accent6"/>
                </a:solidFill>
              </a:rPr>
              <a:t> clean compile'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}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}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stage ('maven Test') 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steps {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    sh '</a:t>
            </a:r>
            <a:r>
              <a:rPr lang="en-IN" dirty="0" err="1">
                <a:solidFill>
                  <a:schemeClr val="accent6"/>
                </a:solidFill>
              </a:rPr>
              <a:t>mvn</a:t>
            </a:r>
            <a:r>
              <a:rPr lang="en-IN" dirty="0">
                <a:solidFill>
                  <a:schemeClr val="accent6"/>
                </a:solidFill>
              </a:rPr>
              <a:t> test'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    }</a:t>
            </a:r>
          </a:p>
          <a:p>
            <a:r>
              <a:rPr lang="en-IN" dirty="0">
                <a:solidFill>
                  <a:schemeClr val="accent6"/>
                </a:solidFill>
              </a:rPr>
              <a:t>        }</a:t>
            </a:r>
          </a:p>
          <a:p>
            <a:r>
              <a:rPr lang="en-IN" dirty="0">
                <a:solidFill>
                  <a:schemeClr val="accent6"/>
                </a:solidFill>
              </a:rPr>
              <a:t>   }</a:t>
            </a:r>
          </a:p>
          <a:p>
            <a:r>
              <a:rPr lang="en-IN" dirty="0">
                <a:solidFill>
                  <a:schemeClr val="accent6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1855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777B9-2E1E-95EB-B1B0-4FF558E08F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CCCE7F-7CED-5184-FA44-3F044812A4A7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3224463" y="1195388"/>
            <a:ext cx="7594644" cy="3713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C6DB95-9592-99A7-8E88-64C6BF223B6A}"/>
              </a:ext>
            </a:extLst>
          </p:cNvPr>
          <p:cNvSpPr txBox="1"/>
          <p:nvPr/>
        </p:nvSpPr>
        <p:spPr>
          <a:xfrm>
            <a:off x="3898232" y="91402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Stage view output</a:t>
            </a:r>
          </a:p>
        </p:txBody>
      </p:sp>
    </p:spTree>
    <p:extLst>
      <p:ext uri="{BB962C8B-B14F-4D97-AF65-F5344CB8AC3E}">
        <p14:creationId xmlns:p14="http://schemas.microsoft.com/office/powerpoint/2010/main" val="1288237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7F082F-125F-C8F1-411D-A99B631BB050}"/>
              </a:ext>
            </a:extLst>
          </p:cNvPr>
          <p:cNvSpPr txBox="1"/>
          <p:nvPr/>
        </p:nvSpPr>
        <p:spPr>
          <a:xfrm>
            <a:off x="705852" y="323612"/>
            <a:ext cx="61601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Configure SonarQube Server in Jenkins</a:t>
            </a:r>
            <a:endParaRPr lang="en-IN" sz="2000" b="1" dirty="0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13DE11-C00B-D1FF-8C5E-2306D47DA669}"/>
              </a:ext>
            </a:extLst>
          </p:cNvPr>
          <p:cNvSpPr txBox="1"/>
          <p:nvPr/>
        </p:nvSpPr>
        <p:spPr>
          <a:xfrm>
            <a:off x="705851" y="1084257"/>
            <a:ext cx="3962401" cy="3374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Now add this script in pipeline (</a:t>
            </a:r>
            <a:r>
              <a:rPr lang="en-US" b="1" dirty="0">
                <a:solidFill>
                  <a:schemeClr val="accent6"/>
                </a:solidFill>
              </a:rPr>
              <a:t>Dashboard→ petstore→ configuration</a:t>
            </a:r>
            <a:r>
              <a:rPr lang="en-US" dirty="0">
                <a:solidFill>
                  <a:schemeClr val="accent6"/>
                </a:solidFill>
              </a:rPr>
              <a:t>) and test the steps of SonarQube which we did: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#under tools section add this environment.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  <a:sym typeface="+mn-ea"/>
              </a:rPr>
              <a:t>Apply</a:t>
            </a:r>
            <a:r>
              <a:rPr lang="en-US" dirty="0">
                <a:solidFill>
                  <a:schemeClr val="accent6"/>
                </a:solidFill>
                <a:sym typeface="+mn-ea"/>
              </a:rPr>
              <a:t>, </a:t>
            </a:r>
            <a:r>
              <a:rPr lang="en-US" b="1" dirty="0">
                <a:solidFill>
                  <a:schemeClr val="accent6"/>
                </a:solidFill>
                <a:sym typeface="+mn-ea"/>
              </a:rPr>
              <a:t>save</a:t>
            </a:r>
            <a:r>
              <a:rPr lang="en-US" dirty="0">
                <a:solidFill>
                  <a:schemeClr val="accent6"/>
                </a:solidFill>
                <a:sym typeface="+mn-ea"/>
              </a:rPr>
              <a:t> and </a:t>
            </a:r>
            <a:r>
              <a:rPr lang="en-US" b="1" dirty="0">
                <a:solidFill>
                  <a:schemeClr val="accent6"/>
                </a:solidFill>
                <a:sym typeface="+mn-ea"/>
              </a:rPr>
              <a:t>build now</a:t>
            </a:r>
            <a:endParaRPr lang="en-US" b="1" dirty="0">
              <a:solidFill>
                <a:schemeClr val="accent6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79432E-C9EE-21B0-CDFC-AF1F32A2DDF9}"/>
              </a:ext>
            </a:extLst>
          </p:cNvPr>
          <p:cNvSpPr/>
          <p:nvPr/>
        </p:nvSpPr>
        <p:spPr>
          <a:xfrm>
            <a:off x="4796591" y="1084257"/>
            <a:ext cx="6160169" cy="49088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accent6"/>
                </a:solidFill>
              </a:rPr>
              <a:t>environment {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SCANNER_HOME=tool 'sonar-scanner'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}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# in stages add this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stage("Sonarqube Analysis "){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steps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{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    withSonarQubeEnv('sonar-server’) {</a:t>
            </a:r>
          </a:p>
          <a:p>
            <a:pPr marL="0" indent="0">
              <a:buNone/>
            </a:pPr>
            <a:r>
              <a:rPr lang="en-IN" sz="1400" dirty="0">
                <a:solidFill>
                  <a:schemeClr val="accent6"/>
                </a:solidFill>
                <a:sym typeface="+mn-ea"/>
              </a:rPr>
              <a:t>sh ''' $SCANNER_HOME/bin/sonar-scanner -Dsonar.projectName=Petshop \</a:t>
            </a:r>
            <a:endParaRPr lang="en-IN" sz="14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sz="1400" dirty="0">
                <a:solidFill>
                  <a:schemeClr val="accent6"/>
                </a:solidFill>
                <a:sym typeface="+mn-ea"/>
              </a:rPr>
              <a:t>                    -Dsonar.java.binaries=. \</a:t>
            </a:r>
            <a:endParaRPr lang="en-IN" sz="14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sz="1400" dirty="0">
                <a:solidFill>
                  <a:schemeClr val="accent6"/>
                </a:solidFill>
                <a:sym typeface="+mn-ea"/>
              </a:rPr>
              <a:t>                    -Dsonar.projectKey=Petshop '''</a:t>
            </a:r>
            <a:endParaRPr lang="en-IN" sz="14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sz="1400" dirty="0">
                <a:solidFill>
                  <a:schemeClr val="accent6"/>
                </a:solidFill>
                <a:sym typeface="+mn-ea"/>
              </a:rPr>
              <a:t>                }</a:t>
            </a:r>
          </a:p>
          <a:p>
            <a:pPr marL="0" indent="0">
              <a:buNone/>
            </a:pPr>
            <a:r>
              <a:rPr lang="en-IN" sz="1400" dirty="0">
                <a:solidFill>
                  <a:schemeClr val="accent6"/>
                </a:solidFill>
                <a:sym typeface="+mn-ea"/>
              </a:rPr>
              <a:t>   }</a:t>
            </a:r>
          </a:p>
          <a:p>
            <a:pPr marL="0" indent="0">
              <a:buNone/>
            </a:pPr>
            <a:r>
              <a:rPr lang="en-IN" sz="1400" dirty="0">
                <a:solidFill>
                  <a:schemeClr val="accent6"/>
                </a:solidFill>
                <a:sym typeface="+mn-ea"/>
              </a:rPr>
              <a:t>  }</a:t>
            </a:r>
            <a:endParaRPr lang="en-IN" sz="14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sz="1400" dirty="0">
                <a:solidFill>
                  <a:schemeClr val="accent6"/>
                </a:solidFill>
                <a:sym typeface="+mn-ea"/>
              </a:rPr>
              <a:t>        stage("quality gate"){</a:t>
            </a:r>
            <a:endParaRPr lang="en-IN" sz="14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sz="1400" dirty="0">
                <a:solidFill>
                  <a:schemeClr val="accent6"/>
                </a:solidFill>
                <a:sym typeface="+mn-ea"/>
              </a:rPr>
              <a:t>            steps </a:t>
            </a:r>
          </a:p>
          <a:p>
            <a:pPr marL="0" indent="0">
              <a:buNone/>
            </a:pPr>
            <a:r>
              <a:rPr lang="en-IN" sz="1400" dirty="0">
                <a:solidFill>
                  <a:schemeClr val="accent6"/>
                </a:solidFill>
                <a:sym typeface="+mn-ea"/>
              </a:rPr>
              <a:t>            {</a:t>
            </a:r>
            <a:endParaRPr lang="en-IN" sz="14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sz="1400" dirty="0">
                <a:solidFill>
                  <a:schemeClr val="accent6"/>
                </a:solidFill>
                <a:sym typeface="+mn-ea"/>
              </a:rPr>
              <a:t>                script {</a:t>
            </a:r>
            <a:endParaRPr lang="en-IN" sz="14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sz="1400" dirty="0">
                <a:solidFill>
                  <a:schemeClr val="accent6"/>
                </a:solidFill>
                <a:sym typeface="+mn-ea"/>
              </a:rPr>
              <a:t>                  waitForQualityGate abortPipeline: false, credentialsId: 'Sonar-token'</a:t>
            </a:r>
            <a:endParaRPr lang="en-IN" sz="1400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IN" sz="1400" dirty="0">
                <a:solidFill>
                  <a:schemeClr val="accent6"/>
                </a:solidFill>
                <a:sym typeface="+mn-ea"/>
              </a:rPr>
              <a:t>                }</a:t>
            </a:r>
          </a:p>
          <a:p>
            <a:pPr marL="0" indent="0">
              <a:buNone/>
            </a:pPr>
            <a:r>
              <a:rPr lang="en-IN" sz="1400" dirty="0">
                <a:solidFill>
                  <a:schemeClr val="accent6"/>
                </a:solidFill>
                <a:sym typeface="+mn-ea"/>
              </a:rPr>
              <a:t>       }   </a:t>
            </a:r>
          </a:p>
          <a:p>
            <a:pPr marL="0" indent="0">
              <a:buNone/>
            </a:pPr>
            <a:r>
              <a:rPr lang="en-IN" sz="1400" dirty="0">
                <a:solidFill>
                  <a:schemeClr val="accent6"/>
                </a:solidFill>
                <a:sym typeface="+mn-ea"/>
              </a:rPr>
              <a:t>  }</a:t>
            </a:r>
            <a:endParaRPr lang="en-IN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108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5DC5BA-AB81-546A-DBB7-0BB411E38706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3689684" y="1547418"/>
            <a:ext cx="7202905" cy="363947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B8EE48-573D-EE12-EE24-70117BBA2DDA}"/>
              </a:ext>
            </a:extLst>
          </p:cNvPr>
          <p:cNvSpPr txBox="1"/>
          <p:nvPr/>
        </p:nvSpPr>
        <p:spPr>
          <a:xfrm>
            <a:off x="3689684" y="63135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stage view</a:t>
            </a:r>
          </a:p>
        </p:txBody>
      </p:sp>
    </p:spTree>
    <p:extLst>
      <p:ext uri="{BB962C8B-B14F-4D97-AF65-F5344CB8AC3E}">
        <p14:creationId xmlns:p14="http://schemas.microsoft.com/office/powerpoint/2010/main" val="2377991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26BE48-D14E-B5ED-0284-6A66360320EA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rcRect t="6346"/>
          <a:stretch/>
        </p:blipFill>
        <p:spPr>
          <a:xfrm>
            <a:off x="3817373" y="1574800"/>
            <a:ext cx="7777851" cy="39928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745AAD-A565-2A08-8CCC-3795DE58CEC5}"/>
              </a:ext>
            </a:extLst>
          </p:cNvPr>
          <p:cNvSpPr txBox="1"/>
          <p:nvPr/>
        </p:nvSpPr>
        <p:spPr>
          <a:xfrm>
            <a:off x="3641558" y="60730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SonarQube result</a:t>
            </a:r>
          </a:p>
        </p:txBody>
      </p:sp>
    </p:spTree>
    <p:extLst>
      <p:ext uri="{BB962C8B-B14F-4D97-AF65-F5344CB8AC3E}">
        <p14:creationId xmlns:p14="http://schemas.microsoft.com/office/powerpoint/2010/main" val="736802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3AC5FBE-B503-1B3D-C5AF-D25BA5DAB0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712271" y="1093053"/>
            <a:ext cx="8169665" cy="20392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9062C2-E119-E7E7-EDD9-C83079F5CA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C85AA-233F-658A-3BBD-CC2FF843583D}"/>
              </a:ext>
            </a:extLst>
          </p:cNvPr>
          <p:cNvSpPr txBox="1"/>
          <p:nvPr/>
        </p:nvSpPr>
        <p:spPr>
          <a:xfrm>
            <a:off x="1728314" y="52857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Add the script of OWASP in pipeline now:</a:t>
            </a:r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93A833-F2FC-91AC-0B4B-B3CD3750799C}"/>
              </a:ext>
            </a:extLst>
          </p:cNvPr>
          <p:cNvSpPr/>
          <p:nvPr/>
        </p:nvSpPr>
        <p:spPr>
          <a:xfrm>
            <a:off x="1712271" y="3609955"/>
            <a:ext cx="8169665" cy="25440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accent6"/>
                </a:solidFill>
              </a:rPr>
              <a:t>stage ('Build war file'){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steps{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    sh '</a:t>
            </a:r>
            <a:r>
              <a:rPr lang="en-IN" sz="1400" dirty="0" err="1">
                <a:solidFill>
                  <a:schemeClr val="accent6"/>
                </a:solidFill>
              </a:rPr>
              <a:t>mvn</a:t>
            </a:r>
            <a:r>
              <a:rPr lang="en-IN" sz="1400" dirty="0">
                <a:solidFill>
                  <a:schemeClr val="accent6"/>
                </a:solidFill>
              </a:rPr>
              <a:t> clean install -DskipTests=true'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}  }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stage("OWASP Dependency Check"){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steps{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    dependencyCheck additionalArguments: '--scan ./ --format XML ', odcInstallation: 'DP-Check'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    dependencyCheckPublisher pattern: '**/dependency-check-report.xml'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} }</a:t>
            </a:r>
          </a:p>
        </p:txBody>
      </p:sp>
    </p:spTree>
    <p:extLst>
      <p:ext uri="{BB962C8B-B14F-4D97-AF65-F5344CB8AC3E}">
        <p14:creationId xmlns:p14="http://schemas.microsoft.com/office/powerpoint/2010/main" val="232282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031" y="1940242"/>
            <a:ext cx="10411327" cy="2966086"/>
          </a:xfrm>
        </p:spPr>
        <p:txBody>
          <a:bodyPr>
            <a:normAutofit/>
          </a:bodyPr>
          <a:lstStyle/>
          <a:p>
            <a:pPr algn="l"/>
            <a:r>
              <a:rPr lang="en-US" sz="1800" b="1" i="0" dirty="0">
                <a:effectLst/>
              </a:rPr>
              <a:t>Overview:</a:t>
            </a:r>
          </a:p>
          <a:p>
            <a:pPr marL="742950" lvl="1" indent="-285750"/>
            <a:r>
              <a:rPr lang="en-US" sz="1800" b="0" i="0" dirty="0">
                <a:effectLst/>
              </a:rPr>
              <a:t>This project demonstrates the deployment of a web application using Jenkins CI/CD pipeline integrated with Docker.</a:t>
            </a:r>
          </a:p>
          <a:p>
            <a:pPr marL="742950" lvl="1" indent="-285750"/>
            <a:r>
              <a:rPr lang="en-US" sz="1800" b="0" i="0" dirty="0">
                <a:effectLst/>
              </a:rPr>
              <a:t>Automates the build, test, and deployment process.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16628-06DA-DE9F-35F2-12AD70818549}"/>
              </a:ext>
            </a:extLst>
          </p:cNvPr>
          <p:cNvSpPr txBox="1"/>
          <p:nvPr/>
        </p:nvSpPr>
        <p:spPr>
          <a:xfrm>
            <a:off x="393031" y="4118246"/>
            <a:ext cx="72590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Objective: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Implement Continuous Integration and Continuous Deployment (CI/CD).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Utilize Docker for containerization.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6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Ensure seamless deployment and scalability.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8581F1-0C22-0844-9573-31FC0D20A03A}"/>
              </a:ext>
            </a:extLst>
          </p:cNvPr>
          <p:cNvSpPr txBox="1"/>
          <p:nvPr/>
        </p:nvSpPr>
        <p:spPr>
          <a:xfrm>
            <a:off x="393031" y="1005632"/>
            <a:ext cx="8927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Life cycle of CI/CD Pipeline for Petshop Java-Based Application Deployment</a:t>
            </a:r>
            <a:r>
              <a:rPr lang="en-US" dirty="0"/>
              <a:t>​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9AB7AC-20D9-86BA-6005-C956F7F25C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5737"/>
          <a:stretch/>
        </p:blipFill>
        <p:spPr>
          <a:xfrm>
            <a:off x="1753525" y="2182288"/>
            <a:ext cx="8837300" cy="421851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18509F-B0B6-B088-F98D-758F79C36E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CA4F2-6353-C4ED-1FB2-0BED0790C42C}"/>
              </a:ext>
            </a:extLst>
          </p:cNvPr>
          <p:cNvSpPr txBox="1"/>
          <p:nvPr/>
        </p:nvSpPr>
        <p:spPr>
          <a:xfrm>
            <a:off x="1753525" y="623459"/>
            <a:ext cx="759902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Dependency Check :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Scans project dependencies for known vulnerabilities.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Identifies outdated libraries that may introduce security risks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2814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DE6D5A-5074-269C-382F-15417DEDAE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7936"/>
          <a:stretch/>
        </p:blipFill>
        <p:spPr>
          <a:xfrm>
            <a:off x="1871830" y="1798319"/>
            <a:ext cx="8887487" cy="46024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EC798-4FE6-41C8-F865-23353A4124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5F9FE-15DE-3DD0-F783-6AC106E1BEC6}"/>
              </a:ext>
            </a:extLst>
          </p:cNvPr>
          <p:cNvSpPr txBox="1"/>
          <p:nvPr/>
        </p:nvSpPr>
        <p:spPr>
          <a:xfrm>
            <a:off x="1716505" y="71682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Quality Gate Status </a:t>
            </a:r>
          </a:p>
        </p:txBody>
      </p:sp>
    </p:spTree>
    <p:extLst>
      <p:ext uri="{BB962C8B-B14F-4D97-AF65-F5344CB8AC3E}">
        <p14:creationId xmlns:p14="http://schemas.microsoft.com/office/powerpoint/2010/main" val="668802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B5929-F63A-0345-B2A4-CC67A491D0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EE4E56-CA04-B391-984A-3CDBF711DDF6}"/>
              </a:ext>
            </a:extLst>
          </p:cNvPr>
          <p:cNvSpPr txBox="1"/>
          <p:nvPr/>
        </p:nvSpPr>
        <p:spPr>
          <a:xfrm>
            <a:off x="1700463" y="907972"/>
            <a:ext cx="91279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Include this stage in the pipeline to build the Docker image, push it to Docker Hub, and run the container</a:t>
            </a:r>
            <a:endParaRPr lang="en-IN" sz="2000" b="1" dirty="0">
              <a:solidFill>
                <a:schemeClr val="accent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9DA513-B18F-35C5-9A13-534CA9114D7F}"/>
              </a:ext>
            </a:extLst>
          </p:cNvPr>
          <p:cNvSpPr/>
          <p:nvPr/>
        </p:nvSpPr>
        <p:spPr>
          <a:xfrm>
            <a:off x="1828800" y="1615858"/>
            <a:ext cx="6797040" cy="5073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400" dirty="0">
                <a:solidFill>
                  <a:schemeClr val="accent6"/>
                </a:solidFill>
              </a:rPr>
              <a:t>stage ('Docker Login'){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steps {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    withCredentials([usernamePassword(credentialsId: 'docker', passwordVariable: 'mypasswd', usernameVariable: '</a:t>
            </a:r>
            <a:r>
              <a:rPr lang="en-IN" sz="1400" dirty="0" err="1">
                <a:solidFill>
                  <a:schemeClr val="accent6"/>
                </a:solidFill>
              </a:rPr>
              <a:t>usr</a:t>
            </a:r>
            <a:r>
              <a:rPr lang="en-IN" sz="1400" dirty="0">
                <a:solidFill>
                  <a:schemeClr val="accent6"/>
                </a:solidFill>
              </a:rPr>
              <a:t>')]) {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     sh "docker logout"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     sh "echo ${mypasswd} | docker login -u ${</a:t>
            </a:r>
            <a:r>
              <a:rPr lang="en-IN" sz="1400" dirty="0" err="1">
                <a:solidFill>
                  <a:schemeClr val="accent6"/>
                </a:solidFill>
              </a:rPr>
              <a:t>usr</a:t>
            </a:r>
            <a:r>
              <a:rPr lang="en-IN" sz="1400" dirty="0">
                <a:solidFill>
                  <a:schemeClr val="accent6"/>
                </a:solidFill>
              </a:rPr>
              <a:t>} --password-stdin"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    }        }      }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stage ('Built Docker') {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steps {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    sh "docker build -t deekshitha763/petshop:latest ."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}    }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stage ('Push to dockerhub') {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		steps {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         sh "docker push deekshitha763/petshop:latest"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}    }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stage ('Deploy to container') {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steps {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    sh 'docker run -d --name pet1 -p 8080:8080 deekshitha763/petshop:latest'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} 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        }  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   } 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    }  </a:t>
            </a:r>
          </a:p>
          <a:p>
            <a:r>
              <a:rPr lang="en-IN" sz="1400" dirty="0">
                <a:solidFill>
                  <a:schemeClr val="accent6"/>
                </a:solidFill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981159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E9F21-7C72-9E68-F466-CB0FB83006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80A131-4162-06D9-BE73-4E861724369D}"/>
              </a:ext>
            </a:extLst>
          </p:cNvPr>
          <p:cNvSpPr txBox="1"/>
          <p:nvPr/>
        </p:nvSpPr>
        <p:spPr>
          <a:xfrm>
            <a:off x="1736267" y="433510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Entire full code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5D382D-7412-BEED-7D28-9EB863BA7023}"/>
              </a:ext>
            </a:extLst>
          </p:cNvPr>
          <p:cNvSpPr/>
          <p:nvPr/>
        </p:nvSpPr>
        <p:spPr>
          <a:xfrm>
            <a:off x="2223947" y="833620"/>
            <a:ext cx="2850416" cy="57432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>
                <a:solidFill>
                  <a:schemeClr val="accent6"/>
                </a:solidFill>
              </a:rPr>
              <a:t>pipeline{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agent any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tools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jdk 'jdk17'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maven 'maven3' 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}  environment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SCANNER_HOME=tool 'sonar-scanner'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}  stages{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stage ('clean Workspace'){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steps{ 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cleanWs()     }       }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stage ('checkout scm')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steps {       git 'https://github.com/Harshit-cyber-bit/jpetstore-6'     }        }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stage ('maven compile')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steps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    sh '</a:t>
            </a:r>
            <a:r>
              <a:rPr lang="en-IN" sz="1100" dirty="0" err="1">
                <a:solidFill>
                  <a:schemeClr val="accent6"/>
                </a:solidFill>
              </a:rPr>
              <a:t>mvn</a:t>
            </a:r>
            <a:r>
              <a:rPr lang="en-IN" sz="1100" dirty="0">
                <a:solidFill>
                  <a:schemeClr val="accent6"/>
                </a:solidFill>
              </a:rPr>
              <a:t> clean compile'   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}        }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stage ('maven Test')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steps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    sh '</a:t>
            </a:r>
            <a:r>
              <a:rPr lang="en-IN" sz="1100" dirty="0" err="1">
                <a:solidFill>
                  <a:schemeClr val="accent6"/>
                </a:solidFill>
              </a:rPr>
              <a:t>mvn</a:t>
            </a:r>
            <a:r>
              <a:rPr lang="en-IN" sz="1100" dirty="0">
                <a:solidFill>
                  <a:schemeClr val="accent6"/>
                </a:solidFill>
              </a:rPr>
              <a:t> test'            }        }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stage("Sonarqube Analysis "){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steps{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withSonarQubeEnv('sonar-server')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        sh ''' $SCANNER_HOME/bin/sonar-scanner -Dsonar.projectName=Petshop \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        -Dsonar.java.binaries=. \             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-Dsonar.projectKey=Petshop '''         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}    }  } 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stage("quality gate"){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steps {                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script {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D59DE8-17C2-4371-6FA5-8EE0862710B5}"/>
              </a:ext>
            </a:extLst>
          </p:cNvPr>
          <p:cNvSpPr/>
          <p:nvPr/>
        </p:nvSpPr>
        <p:spPr>
          <a:xfrm>
            <a:off x="5753520" y="833620"/>
            <a:ext cx="4157493" cy="59732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100" dirty="0">
                <a:solidFill>
                  <a:schemeClr val="accent6"/>
                </a:solidFill>
              </a:rPr>
              <a:t>waitForQualityGate abortPipeline: false, credentialsId: 'Sonar-token'         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}     }    }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stage ('Build war file') { 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steps{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    sh '</a:t>
            </a:r>
            <a:r>
              <a:rPr lang="en-IN" sz="1100" dirty="0" err="1">
                <a:solidFill>
                  <a:schemeClr val="accent6"/>
                </a:solidFill>
              </a:rPr>
              <a:t>mvn</a:t>
            </a:r>
            <a:r>
              <a:rPr lang="en-IN" sz="1100" dirty="0">
                <a:solidFill>
                  <a:schemeClr val="accent6"/>
                </a:solidFill>
              </a:rPr>
              <a:t> clean install -DskipTests=true'        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}        }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stage("OWASP Dependency Check") {            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steps{  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  dependencyCheck additionalArguments: '--scan ./ --format XML ', odcInstallation: 'DP-Check’</a:t>
            </a:r>
          </a:p>
          <a:p>
            <a:pPr marL="0" indent="0">
              <a:buNone/>
            </a:pPr>
            <a:r>
              <a:rPr lang="en-IN" sz="1100" dirty="0">
                <a:solidFill>
                  <a:schemeClr val="accent6"/>
                </a:solidFill>
                <a:sym typeface="+mn-ea"/>
              </a:rPr>
              <a:t> dependencyCheckPublisher pattern: '**/dependency-check-report.xml'            }        }</a:t>
            </a:r>
            <a:endParaRPr lang="en-IN" sz="1100" dirty="0">
              <a:solidFill>
                <a:schemeClr val="accent6"/>
              </a:solidFill>
            </a:endParaRPr>
          </a:p>
          <a:p>
            <a:r>
              <a:rPr lang="en-IN" sz="1100" dirty="0">
                <a:solidFill>
                  <a:schemeClr val="accent6"/>
                </a:solidFill>
              </a:rPr>
              <a:t> stage ('Docker Login'){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steps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    withCredentials([usernamePassword(credentialsId: 'docker', passwordVariable: '</a:t>
            </a:r>
            <a:r>
              <a:rPr lang="en-IN" sz="1100" dirty="0" err="1">
                <a:solidFill>
                  <a:schemeClr val="accent6"/>
                </a:solidFill>
              </a:rPr>
              <a:t>mypasswd</a:t>
            </a:r>
            <a:r>
              <a:rPr lang="en-IN" sz="1100" dirty="0">
                <a:solidFill>
                  <a:schemeClr val="accent6"/>
                </a:solidFill>
              </a:rPr>
              <a:t>', usernameVariable: '</a:t>
            </a:r>
            <a:r>
              <a:rPr lang="en-IN" sz="1100" dirty="0" err="1">
                <a:solidFill>
                  <a:schemeClr val="accent6"/>
                </a:solidFill>
              </a:rPr>
              <a:t>usr</a:t>
            </a:r>
            <a:r>
              <a:rPr lang="en-IN" sz="1100" dirty="0">
                <a:solidFill>
                  <a:schemeClr val="accent6"/>
                </a:solidFill>
              </a:rPr>
              <a:t>')])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     sh "docker logout"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     sh "echo ${mypasswd} | docker login -u ${</a:t>
            </a:r>
            <a:r>
              <a:rPr lang="en-IN" sz="1100" dirty="0" err="1">
                <a:solidFill>
                  <a:schemeClr val="accent6"/>
                </a:solidFill>
              </a:rPr>
              <a:t>usr</a:t>
            </a:r>
            <a:r>
              <a:rPr lang="en-IN" sz="1100" dirty="0">
                <a:solidFill>
                  <a:schemeClr val="accent6"/>
                </a:solidFill>
              </a:rPr>
              <a:t>} --password-stdin"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    }        }      }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stage ('Built Docker')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steps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    sh "docker build -t deekshitha763/petshop:latest ."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}    }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stage ('Push to dockerhub')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		steps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         sh "docker push deekshitha763/petshop:latest"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}    }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stage ('Deploy to container')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steps {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    sh 'docker run -d --name pet1 -p 8080:8080 deekshitha763/petshop:latest'</a:t>
            </a:r>
          </a:p>
          <a:p>
            <a:r>
              <a:rPr lang="en-IN" sz="1100" dirty="0">
                <a:solidFill>
                  <a:schemeClr val="accent6"/>
                </a:solidFill>
              </a:rPr>
              <a:t>            }  }   }  }  }</a:t>
            </a:r>
          </a:p>
        </p:txBody>
      </p:sp>
    </p:spTree>
    <p:extLst>
      <p:ext uri="{BB962C8B-B14F-4D97-AF65-F5344CB8AC3E}">
        <p14:creationId xmlns:p14="http://schemas.microsoft.com/office/powerpoint/2010/main" val="39464594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02">
            <a:extLst>
              <a:ext uri="{FF2B5EF4-FFF2-40B4-BE49-F238E27FC236}">
                <a16:creationId xmlns:a16="http://schemas.microsoft.com/office/drawing/2014/main" id="{AC6062A4-B8EC-84C5-0246-89915541F3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034" r="1583"/>
          <a:stretch/>
        </p:blipFill>
        <p:spPr>
          <a:xfrm>
            <a:off x="621596" y="766886"/>
            <a:ext cx="5895985" cy="24994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D6336C-7A5E-FE66-2CA5-2879934EC492}"/>
              </a:ext>
            </a:extLst>
          </p:cNvPr>
          <p:cNvSpPr txBox="1"/>
          <p:nvPr/>
        </p:nvSpPr>
        <p:spPr>
          <a:xfrm>
            <a:off x="621596" y="272533"/>
            <a:ext cx="6104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Sonar Stage View: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9DDF8C-4317-ACBC-17A1-BA0265E828BB}"/>
              </a:ext>
            </a:extLst>
          </p:cNvPr>
          <p:cNvSpPr txBox="1"/>
          <p:nvPr/>
        </p:nvSpPr>
        <p:spPr>
          <a:xfrm>
            <a:off x="621596" y="3519306"/>
            <a:ext cx="6104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console output:</a:t>
            </a:r>
          </a:p>
        </p:txBody>
      </p:sp>
      <p:pic>
        <p:nvPicPr>
          <p:cNvPr id="14" name="Picture 13" descr="so5">
            <a:extLst>
              <a:ext uri="{FF2B5EF4-FFF2-40B4-BE49-F238E27FC236}">
                <a16:creationId xmlns:a16="http://schemas.microsoft.com/office/drawing/2014/main" id="{EADB0394-0BE2-D296-0B66-9B43827D31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25" b="3264"/>
          <a:stretch/>
        </p:blipFill>
        <p:spPr>
          <a:xfrm>
            <a:off x="695959" y="4013368"/>
            <a:ext cx="4950861" cy="249943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8783A9-A2D8-DC9A-7EA3-BE12F6D3CD2A}"/>
              </a:ext>
            </a:extLst>
          </p:cNvPr>
          <p:cNvSpPr txBox="1"/>
          <p:nvPr/>
        </p:nvSpPr>
        <p:spPr>
          <a:xfrm>
            <a:off x="6824763" y="366776"/>
            <a:ext cx="6104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accent6"/>
                </a:solidFill>
              </a:rPr>
              <a:t>SonarQube result:</a:t>
            </a:r>
          </a:p>
        </p:txBody>
      </p:sp>
      <p:pic>
        <p:nvPicPr>
          <p:cNvPr id="19" name="Picture 18" descr="so6">
            <a:extLst>
              <a:ext uri="{FF2B5EF4-FFF2-40B4-BE49-F238E27FC236}">
                <a16:creationId xmlns:a16="http://schemas.microsoft.com/office/drawing/2014/main" id="{06B356B7-7684-EF49-F2BB-60C595209C3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934" r="4547"/>
          <a:stretch/>
        </p:blipFill>
        <p:spPr>
          <a:xfrm>
            <a:off x="6824763" y="766886"/>
            <a:ext cx="4557183" cy="249943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F62C9D-5B01-3E65-3545-EDEEC5CADF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537"/>
          <a:stretch/>
        </p:blipFill>
        <p:spPr>
          <a:xfrm>
            <a:off x="5967663" y="4013368"/>
            <a:ext cx="5678905" cy="217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460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643AC-8922-42BE-8A40-730C2C82E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47" y="169606"/>
            <a:ext cx="6583680" cy="591078"/>
          </a:xfrm>
        </p:spPr>
        <p:txBody>
          <a:bodyPr>
            <a:normAutofit/>
          </a:bodyPr>
          <a:lstStyle/>
          <a:p>
            <a:r>
              <a:rPr lang="en-US" sz="2000" b="1" dirty="0"/>
              <a:t>Pushed to docker hub</a:t>
            </a:r>
            <a:endParaRPr lang="en-IN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D7884-641E-80FC-985A-BE60401844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C815AD-D653-8827-DFA2-FEAF1817D4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541" b="36140"/>
          <a:stretch/>
        </p:blipFill>
        <p:spPr>
          <a:xfrm>
            <a:off x="642511" y="636926"/>
            <a:ext cx="8213558" cy="2324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4B3B30-D62D-7AA9-9EB7-72B2738E4878}"/>
              </a:ext>
            </a:extLst>
          </p:cNvPr>
          <p:cNvSpPr txBox="1"/>
          <p:nvPr/>
        </p:nvSpPr>
        <p:spPr>
          <a:xfrm>
            <a:off x="513347" y="3175287"/>
            <a:ext cx="11036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Now after build process of the pipeline you would be able to see the result of web application by visiting the below url:</a:t>
            </a:r>
            <a:endParaRPr lang="en-IN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FA7487-A0AE-EA4C-7DEE-00E16A306F89}"/>
              </a:ext>
            </a:extLst>
          </p:cNvPr>
          <p:cNvSpPr txBox="1"/>
          <p:nvPr/>
        </p:nvSpPr>
        <p:spPr>
          <a:xfrm>
            <a:off x="513347" y="3808292"/>
            <a:ext cx="6104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&lt;jenkins-ip:8080&gt;/jpetstore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click Enter the store to see result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88E457-AA9D-E42B-A5F7-6EE18F4C23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521"/>
          <a:stretch/>
        </p:blipFill>
        <p:spPr>
          <a:xfrm>
            <a:off x="642511" y="4589788"/>
            <a:ext cx="8999296" cy="139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85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44B270-536C-C4CC-35AA-11C2C82194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025" t="5591" r="4579" b="19664"/>
          <a:stretch/>
        </p:blipFill>
        <p:spPr>
          <a:xfrm>
            <a:off x="978568" y="1241392"/>
            <a:ext cx="10221926" cy="46514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18F32-61DC-F772-676D-D5F403F507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63D23C-A98B-97C5-5324-8B046A51629A}"/>
              </a:ext>
            </a:extLst>
          </p:cNvPr>
          <p:cNvSpPr txBox="1"/>
          <p:nvPr/>
        </p:nvSpPr>
        <p:spPr>
          <a:xfrm>
            <a:off x="978568" y="559356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This is the web application we have build</a:t>
            </a:r>
            <a:endParaRPr lang="en-IN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505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914B05-A01B-AC4E-EC66-F084D52F9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286" y="403662"/>
            <a:ext cx="4641447" cy="631777"/>
          </a:xfrm>
        </p:spPr>
        <p:txBody>
          <a:bodyPr/>
          <a:lstStyle/>
          <a:p>
            <a:r>
              <a:rPr lang="en-IN" sz="2000" dirty="0"/>
              <a:t>conclusion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FF26E8D-ADB9-A3D9-74E9-5546C8A1A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286" y="1207490"/>
            <a:ext cx="7624061" cy="4367081"/>
          </a:xfrm>
        </p:spPr>
        <p:txBody>
          <a:bodyPr>
            <a:normAutofit fontScale="92500"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This CI/CD pipeline plays a crucial role in ensuring the </a:t>
            </a:r>
            <a:r>
              <a:rPr lang="en-US" sz="1800" b="1" i="0" dirty="0">
                <a:effectLst/>
              </a:rPr>
              <a:t>robustness, security, and scalability</a:t>
            </a:r>
            <a:r>
              <a:rPr lang="en-US" sz="1800" b="0" i="0" dirty="0">
                <a:effectLst/>
              </a:rPr>
              <a:t> of the Petshop Java-Based Application.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By automating the entire development and deployment process: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The application remains </a:t>
            </a:r>
            <a:r>
              <a:rPr lang="en-US" sz="1800" b="1" i="0" dirty="0">
                <a:effectLst/>
              </a:rPr>
              <a:t>in a deployable state at all times</a:t>
            </a:r>
            <a:r>
              <a:rPr lang="en-US" sz="1800" b="0" i="0" dirty="0">
                <a:effectLst/>
              </a:rPr>
              <a:t>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</a:rPr>
              <a:t>Code quality is consistently maintained</a:t>
            </a:r>
            <a:r>
              <a:rPr lang="en-US" sz="1800" b="0" i="0" dirty="0">
                <a:effectLst/>
              </a:rPr>
              <a:t> through automated checks.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</a:rPr>
              <a:t>Security vulnerabilities are identified early</a:t>
            </a:r>
            <a:r>
              <a:rPr lang="en-US" sz="1800" b="0" i="0" dirty="0">
                <a:effectLst/>
              </a:rPr>
              <a:t> and mitigated effectively.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</a:rPr>
              <a:t>Deployment is streamlined and efficient</a:t>
            </a:r>
            <a:r>
              <a:rPr lang="en-US" sz="1800" b="0" i="0" dirty="0">
                <a:effectLst/>
              </a:rPr>
              <a:t>, reducing manual errors and downtime.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</a:rPr>
              <a:t>Overall, this approach enhances the </a:t>
            </a:r>
            <a:r>
              <a:rPr lang="en-US" sz="1800" b="1" i="0" dirty="0">
                <a:effectLst/>
              </a:rPr>
              <a:t>reliability and performance</a:t>
            </a:r>
            <a:r>
              <a:rPr lang="en-US" sz="1800" b="0" i="0" dirty="0">
                <a:effectLst/>
              </a:rPr>
              <a:t> of the application throughout its lifecycle.</a:t>
            </a:r>
          </a:p>
          <a:p>
            <a:pPr>
              <a:lnSpc>
                <a:spcPct val="150000"/>
              </a:lnSpc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08019-7514-B6F3-ADD1-6FB77892A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082" y="2594617"/>
            <a:ext cx="3832957" cy="33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92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4D50CC-F0F4-D6D0-0C8F-96F059368D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F8E94-A5D9-D20A-26F2-26C12D807D70}"/>
              </a:ext>
            </a:extLst>
          </p:cNvPr>
          <p:cNvSpPr txBox="1"/>
          <p:nvPr/>
        </p:nvSpPr>
        <p:spPr>
          <a:xfrm>
            <a:off x="1759974" y="58631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G.DEEKSHITHA</a:t>
            </a:r>
          </a:p>
        </p:txBody>
      </p:sp>
    </p:spTree>
    <p:extLst>
      <p:ext uri="{BB962C8B-B14F-4D97-AF65-F5344CB8AC3E}">
        <p14:creationId xmlns:p14="http://schemas.microsoft.com/office/powerpoint/2010/main" val="3934039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AB21EF-F56D-9C1F-E0C8-B860E4382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07" y="1039729"/>
            <a:ext cx="2791326" cy="498810"/>
          </a:xfrm>
        </p:spPr>
        <p:txBody>
          <a:bodyPr/>
          <a:lstStyle/>
          <a:p>
            <a:pPr algn="l"/>
            <a:r>
              <a:rPr lang="en-IN" sz="1800" dirty="0">
                <a:latin typeface="ui-sans-serif"/>
              </a:rPr>
              <a:t>1.Create</a:t>
            </a:r>
            <a:r>
              <a:rPr lang="en-IN" sz="1800" b="1" i="0" dirty="0">
                <a:effectLst/>
                <a:latin typeface="ui-sans-serif"/>
              </a:rPr>
              <a:t> EC2 Instance</a:t>
            </a:r>
            <a:br>
              <a:rPr lang="en-IN" b="1" i="0" dirty="0">
                <a:solidFill>
                  <a:srgbClr val="0D0D0D"/>
                </a:solidFill>
                <a:effectLst/>
                <a:latin typeface="ui-sans-serif"/>
              </a:rPr>
            </a:br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DD1B04C-253B-BFB4-5624-4B8E655312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684" y="1039729"/>
            <a:ext cx="9352548" cy="7237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1.1.EC2 Dashboard:</a:t>
            </a:r>
            <a:endParaRPr lang="en-US" sz="1600" dirty="0"/>
          </a:p>
          <a:p>
            <a:r>
              <a:rPr lang="en-US" sz="1600" dirty="0"/>
              <a:t>Go to Services &gt; </a:t>
            </a:r>
            <a:r>
              <a:rPr lang="en-US" sz="1600" b="1" dirty="0"/>
              <a:t>EC2.</a:t>
            </a:r>
          </a:p>
          <a:p>
            <a:pPr marL="0" indent="0">
              <a:buNone/>
            </a:pPr>
            <a:r>
              <a:rPr lang="en-US" sz="1600" b="1" dirty="0"/>
              <a:t>1.2.Create Instances:</a:t>
            </a:r>
          </a:p>
          <a:p>
            <a:r>
              <a:rPr lang="en-US" sz="1600" dirty="0"/>
              <a:t>Create the </a:t>
            </a:r>
            <a:r>
              <a:rPr lang="en-US" sz="1600" b="1" dirty="0"/>
              <a:t>EC2 instance </a:t>
            </a:r>
            <a:r>
              <a:rPr lang="en-US" sz="1600" dirty="0"/>
              <a:t>is running under the </a:t>
            </a:r>
            <a:r>
              <a:rPr lang="en-US" sz="1600" b="1" dirty="0"/>
              <a:t>Instances</a:t>
            </a:r>
          </a:p>
          <a:p>
            <a:pPr marL="0" indent="0">
              <a:buNone/>
            </a:pPr>
            <a:r>
              <a:rPr lang="en-US" sz="1600" b="1" dirty="0"/>
              <a:t>         </a:t>
            </a:r>
            <a:r>
              <a:rPr lang="en-US" sz="1600" dirty="0"/>
              <a:t>section.</a:t>
            </a:r>
          </a:p>
          <a:p>
            <a:pPr marL="0" indent="0">
              <a:buNone/>
            </a:pPr>
            <a:r>
              <a:rPr lang="en-US" sz="1600" dirty="0"/>
              <a:t>Confirm the instance details:</a:t>
            </a:r>
          </a:p>
          <a:p>
            <a:r>
              <a:rPr lang="en-US" sz="1600" b="1" dirty="0"/>
              <a:t>AMI:</a:t>
            </a:r>
            <a:r>
              <a:rPr lang="en-US" sz="1600" dirty="0"/>
              <a:t> Ubuntu 20.04 (ami-053b12d3152c0cc71).</a:t>
            </a:r>
          </a:p>
          <a:p>
            <a:r>
              <a:rPr lang="en-US" sz="1600" b="1" dirty="0"/>
              <a:t>Instance Type: </a:t>
            </a:r>
            <a:r>
              <a:rPr lang="en-US" sz="1600" dirty="0"/>
              <a:t>t2.large</a:t>
            </a:r>
          </a:p>
          <a:p>
            <a:r>
              <a:rPr lang="en-US" sz="1600" b="1" dirty="0"/>
              <a:t>Subnet: </a:t>
            </a:r>
            <a:r>
              <a:rPr lang="en-US" sz="1600" dirty="0"/>
              <a:t>Default subnet in ap-south-1a.</a:t>
            </a:r>
          </a:p>
          <a:p>
            <a:pPr marL="0" indent="0">
              <a:buNone/>
            </a:pPr>
            <a:r>
              <a:rPr lang="en-US" sz="1600" b="1" dirty="0"/>
              <a:t>1.3. Security Group:</a:t>
            </a:r>
          </a:p>
          <a:p>
            <a:r>
              <a:rPr lang="en-US" sz="1600" dirty="0"/>
              <a:t>Go to the </a:t>
            </a:r>
            <a:r>
              <a:rPr lang="en-US" sz="1600" b="1" dirty="0"/>
              <a:t>Security Groups </a:t>
            </a:r>
            <a:r>
              <a:rPr lang="en-US" sz="1600" dirty="0"/>
              <a:t>section.</a:t>
            </a:r>
          </a:p>
          <a:p>
            <a:r>
              <a:rPr lang="en-US" sz="1600" dirty="0"/>
              <a:t>Verify the </a:t>
            </a:r>
            <a:r>
              <a:rPr lang="en-US" sz="1600" b="1" dirty="0"/>
              <a:t>ec2_sg </a:t>
            </a:r>
            <a:r>
              <a:rPr lang="en-US" sz="1600" dirty="0"/>
              <a:t>group is created with the following rules:</a:t>
            </a:r>
          </a:p>
          <a:p>
            <a:r>
              <a:rPr lang="en-US" sz="1600" b="1" dirty="0"/>
              <a:t>Inbound: </a:t>
            </a:r>
            <a:r>
              <a:rPr lang="en-US" sz="1600" dirty="0"/>
              <a:t>Ports 22 (SSH), 8080 (HTTP), 9000 (SonarQube).</a:t>
            </a:r>
          </a:p>
          <a:p>
            <a:r>
              <a:rPr lang="en-US" sz="1600" b="1" dirty="0"/>
              <a:t>Outbound: </a:t>
            </a:r>
            <a:r>
              <a:rPr lang="en-US" sz="1600" dirty="0"/>
              <a:t>All traffic allowed.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2EAC07-6179-3C85-797B-4F1048ADE1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72" t="33889" r="3413" b="10585"/>
          <a:stretch/>
        </p:blipFill>
        <p:spPr>
          <a:xfrm>
            <a:off x="6096000" y="3429000"/>
            <a:ext cx="5552927" cy="20438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B487D0-D8DA-D1A0-264E-603DE4D853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666" r="2000" b="18000"/>
          <a:stretch/>
        </p:blipFill>
        <p:spPr>
          <a:xfrm>
            <a:off x="5997389" y="1099887"/>
            <a:ext cx="5552927" cy="199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36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DCC342-9FD1-7055-EAAC-008DC851B1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8481" y="310652"/>
            <a:ext cx="6598825" cy="395201"/>
          </a:xfrm>
        </p:spPr>
        <p:txBody>
          <a:bodyPr/>
          <a:lstStyle/>
          <a:p>
            <a:r>
              <a:rPr lang="en-US" sz="2000" b="1" dirty="0"/>
              <a:t>Connect to the EC2 Instance using MobaXterm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B2C784-6C6B-7F1E-88B8-8415551FA1EC}"/>
              </a:ext>
            </a:extLst>
          </p:cNvPr>
          <p:cNvSpPr txBox="1"/>
          <p:nvPr/>
        </p:nvSpPr>
        <p:spPr>
          <a:xfrm>
            <a:off x="8288596" y="986694"/>
            <a:ext cx="3636900" cy="1029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accent6"/>
                </a:solidFill>
              </a:rPr>
              <a:t>Here we can use </a:t>
            </a:r>
            <a:r>
              <a:rPr lang="en-US" sz="1400" b="1" dirty="0">
                <a:solidFill>
                  <a:schemeClr val="accent6"/>
                </a:solidFill>
              </a:rPr>
              <a:t>MobaXterm</a:t>
            </a:r>
            <a:r>
              <a:rPr lang="en-US" sz="1400" dirty="0">
                <a:solidFill>
                  <a:schemeClr val="accent6"/>
                </a:solidFill>
              </a:rPr>
              <a:t>, a popular </a:t>
            </a:r>
            <a:r>
              <a:rPr lang="en-US" sz="1400" b="1" dirty="0">
                <a:solidFill>
                  <a:schemeClr val="accent6"/>
                </a:solidFill>
              </a:rPr>
              <a:t>SSH client</a:t>
            </a:r>
            <a:r>
              <a:rPr lang="en-US" sz="1400" dirty="0">
                <a:solidFill>
                  <a:schemeClr val="accent6"/>
                </a:solidFill>
              </a:rPr>
              <a:t>, to connect to your </a:t>
            </a:r>
            <a:r>
              <a:rPr lang="en-US" sz="1400" b="1" dirty="0">
                <a:solidFill>
                  <a:schemeClr val="accent6"/>
                </a:solidFill>
              </a:rPr>
              <a:t>AWS EC2 instance </a:t>
            </a:r>
            <a:r>
              <a:rPr lang="en-US" sz="1400" dirty="0">
                <a:solidFill>
                  <a:schemeClr val="accent6"/>
                </a:solidFill>
              </a:rPr>
              <a:t>from your local system</a:t>
            </a:r>
            <a:endParaRPr lang="en-IN" sz="1400" dirty="0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CE1BE6-3CCF-C29D-0E77-2F8F215B5817}"/>
              </a:ext>
            </a:extLst>
          </p:cNvPr>
          <p:cNvSpPr txBox="1"/>
          <p:nvPr/>
        </p:nvSpPr>
        <p:spPr>
          <a:xfrm>
            <a:off x="8287045" y="2117696"/>
            <a:ext cx="3745056" cy="13522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6"/>
                </a:solidFill>
              </a:rPr>
              <a:t>Create a New SSH Session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</a:rPr>
              <a:t>In the MobaXterm home screen, click on Session in the top-left menu.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</a:rPr>
              <a:t>In the Session Settings, click SSH.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E91FD8-0BDB-CE78-9A42-B17499DE2D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7893"/>
          <a:stretch/>
        </p:blipFill>
        <p:spPr>
          <a:xfrm>
            <a:off x="1518481" y="799881"/>
            <a:ext cx="6598825" cy="26765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822618-8F1F-E11A-0DAD-01F45BDA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903" b="15699"/>
          <a:stretch/>
        </p:blipFill>
        <p:spPr>
          <a:xfrm>
            <a:off x="1518481" y="3571863"/>
            <a:ext cx="6598825" cy="297693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4A93BF-EC76-24A1-8D51-633E4E27375B}"/>
              </a:ext>
            </a:extLst>
          </p:cNvPr>
          <p:cNvSpPr txBox="1"/>
          <p:nvPr/>
        </p:nvSpPr>
        <p:spPr>
          <a:xfrm>
            <a:off x="8288596" y="3571863"/>
            <a:ext cx="3745055" cy="199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accent6"/>
                </a:solidFill>
              </a:rPr>
              <a:t>Enter the EC2 Instance Details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</a:rPr>
              <a:t>In the </a:t>
            </a:r>
            <a:r>
              <a:rPr lang="en-US" sz="1400" b="1" dirty="0">
                <a:solidFill>
                  <a:schemeClr val="accent6"/>
                </a:solidFill>
              </a:rPr>
              <a:t>Remote Host </a:t>
            </a:r>
            <a:r>
              <a:rPr lang="en-US" sz="1400" dirty="0">
                <a:solidFill>
                  <a:schemeClr val="accent6"/>
                </a:solidFill>
              </a:rPr>
              <a:t>field, enter your EC2 instance’s Public IP Address</a:t>
            </a:r>
            <a:r>
              <a:rPr lang="en-US" sz="1400" b="1" dirty="0">
                <a:solidFill>
                  <a:schemeClr val="accent6"/>
                </a:solidFill>
              </a:rPr>
              <a:t>(</a:t>
            </a:r>
            <a:r>
              <a:rPr lang="en-IN" sz="1400" b="1" i="0" dirty="0">
                <a:solidFill>
                  <a:schemeClr val="accent6"/>
                </a:solidFill>
                <a:effectLst/>
                <a:latin typeface="Times New Roman" panose="02020603050405020304" pitchFamily="18" charset="0"/>
              </a:rPr>
              <a:t>3.145.148.24</a:t>
            </a:r>
            <a:r>
              <a:rPr lang="en-IN" sz="1400" b="1" i="0" dirty="0">
                <a:solidFill>
                  <a:schemeClr val="accent6"/>
                </a:solidFill>
                <a:effectLst/>
                <a:latin typeface="ui-sans-serif"/>
              </a:rPr>
              <a:t>)</a:t>
            </a:r>
            <a:r>
              <a:rPr lang="en-US" sz="1400" b="1" dirty="0">
                <a:solidFill>
                  <a:schemeClr val="accent6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</a:rPr>
              <a:t>Ensure the </a:t>
            </a:r>
            <a:r>
              <a:rPr lang="en-US" sz="1400" b="1" dirty="0">
                <a:solidFill>
                  <a:schemeClr val="accent6"/>
                </a:solidFill>
              </a:rPr>
              <a:t>Port </a:t>
            </a:r>
            <a:r>
              <a:rPr lang="en-US" sz="1400" dirty="0">
                <a:solidFill>
                  <a:schemeClr val="accent6"/>
                </a:solidFill>
              </a:rPr>
              <a:t>is set to </a:t>
            </a:r>
            <a:r>
              <a:rPr lang="en-US" sz="1400" b="1" dirty="0">
                <a:solidFill>
                  <a:schemeClr val="accent6"/>
                </a:solidFill>
              </a:rPr>
              <a:t>22</a:t>
            </a:r>
            <a:r>
              <a:rPr lang="en-US" sz="1400" dirty="0">
                <a:solidFill>
                  <a:schemeClr val="accent6"/>
                </a:solidFill>
              </a:rPr>
              <a:t> (default SSH port).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6"/>
                </a:solidFill>
              </a:rPr>
              <a:t>Enter </a:t>
            </a:r>
            <a:r>
              <a:rPr lang="en-US" sz="1400" b="1" dirty="0">
                <a:solidFill>
                  <a:schemeClr val="accent6"/>
                </a:solidFill>
              </a:rPr>
              <a:t>specify username (ubuntu) .</a:t>
            </a:r>
            <a:endParaRPr lang="en-IN" sz="1400" b="1" dirty="0"/>
          </a:p>
        </p:txBody>
      </p:sp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73980" y="1206406"/>
            <a:ext cx="3433010" cy="30447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In the </a:t>
            </a:r>
            <a:r>
              <a:rPr lang="en-US" sz="1400" b="1" dirty="0"/>
              <a:t>SSH Session Settings</a:t>
            </a:r>
            <a:r>
              <a:rPr lang="en-US" sz="1400" dirty="0"/>
              <a:t>, click on </a:t>
            </a:r>
            <a:r>
              <a:rPr lang="en-US" sz="1400" b="1" dirty="0"/>
              <a:t>Advanced SSH Settings</a:t>
            </a:r>
            <a:r>
              <a:rPr lang="en-US" sz="14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Under </a:t>
            </a:r>
            <a:r>
              <a:rPr lang="en-US" sz="1400" b="1" dirty="0"/>
              <a:t>Use private key</a:t>
            </a:r>
            <a:r>
              <a:rPr lang="en-US" sz="1400" dirty="0"/>
              <a:t>, click Browse and select your </a:t>
            </a:r>
            <a:r>
              <a:rPr lang="en-US" sz="1400" b="1" dirty="0"/>
              <a:t>new-key.pem </a:t>
            </a:r>
            <a:r>
              <a:rPr lang="en-US" sz="1400" dirty="0"/>
              <a:t>file (downloaded from AWS).</a:t>
            </a:r>
          </a:p>
          <a:p>
            <a:pPr>
              <a:lnSpc>
                <a:spcPct val="150000"/>
              </a:lnSpc>
            </a:pPr>
            <a:r>
              <a:rPr lang="en-US" sz="1400" dirty="0"/>
              <a:t>Click </a:t>
            </a:r>
            <a:r>
              <a:rPr lang="en-US" sz="1400" b="1" dirty="0"/>
              <a:t>OK</a:t>
            </a:r>
            <a:r>
              <a:rPr lang="en-US" sz="1400" dirty="0"/>
              <a:t> to save the settings.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C975DD-624E-EEE0-DD5F-FA251DB5D1C3}"/>
              </a:ext>
            </a:extLst>
          </p:cNvPr>
          <p:cNvSpPr txBox="1"/>
          <p:nvPr/>
        </p:nvSpPr>
        <p:spPr>
          <a:xfrm>
            <a:off x="1812758" y="55935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Configure the Private Key (PEM File)</a:t>
            </a:r>
            <a:endParaRPr lang="en-IN" b="1" dirty="0">
              <a:solidFill>
                <a:schemeClr val="accent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A6D693-F481-404C-8A01-0647F069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79" r="10132" b="17228"/>
          <a:stretch/>
        </p:blipFill>
        <p:spPr>
          <a:xfrm>
            <a:off x="1812758" y="1052436"/>
            <a:ext cx="6375467" cy="2496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9B6FFC-D2CB-D6EA-B214-A566DA4394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69" t="13541" r="6283" b="14535"/>
          <a:stretch/>
        </p:blipFill>
        <p:spPr>
          <a:xfrm>
            <a:off x="1812758" y="3687714"/>
            <a:ext cx="6375467" cy="287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6511644-8395-8C88-E87C-7B9C8FCAC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5321"/>
          <a:stretch/>
        </p:blipFill>
        <p:spPr>
          <a:xfrm>
            <a:off x="569572" y="2145465"/>
            <a:ext cx="8201009" cy="436763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D9B610-9934-55AF-1ED8-FDB1B0CC1792}"/>
              </a:ext>
            </a:extLst>
          </p:cNvPr>
          <p:cNvSpPr txBox="1"/>
          <p:nvPr/>
        </p:nvSpPr>
        <p:spPr>
          <a:xfrm>
            <a:off x="729915" y="761818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Login to the EC2 Instance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995357-FE4F-9C1F-84FB-9643C17224E8}"/>
              </a:ext>
            </a:extLst>
          </p:cNvPr>
          <p:cNvSpPr txBox="1"/>
          <p:nvPr/>
        </p:nvSpPr>
        <p:spPr>
          <a:xfrm>
            <a:off x="729915" y="1268975"/>
            <a:ext cx="61120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</a:rPr>
              <a:t>You are now connected to your EC2 instance via MobaXterm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02832" y="760878"/>
            <a:ext cx="7965460" cy="842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dirty="0"/>
              <a:t>After connecting to your </a:t>
            </a:r>
            <a:r>
              <a:rPr lang="en-US" sz="1600" b="1" dirty="0"/>
              <a:t>EC2 instance </a:t>
            </a:r>
            <a:r>
              <a:rPr lang="en-US" sz="1600" dirty="0"/>
              <a:t>using </a:t>
            </a:r>
            <a:r>
              <a:rPr lang="en-US" sz="1600" b="1" dirty="0"/>
              <a:t>MobaXterm</a:t>
            </a:r>
            <a:r>
              <a:rPr lang="en-US" sz="1600" dirty="0"/>
              <a:t> follow the steps below to install</a:t>
            </a:r>
            <a:r>
              <a:rPr lang="en-US" sz="1600" b="1" dirty="0"/>
              <a:t> Jenkins </a:t>
            </a:r>
            <a:r>
              <a:rPr lang="en-US" sz="1600" dirty="0"/>
              <a:t>on </a:t>
            </a:r>
            <a:r>
              <a:rPr lang="en-US" sz="1600" b="1" dirty="0"/>
              <a:t>Ubuntu.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9A874-5D3A-74B7-A81D-E3BA0C76F2CD}"/>
              </a:ext>
            </a:extLst>
          </p:cNvPr>
          <p:cNvSpPr txBox="1"/>
          <p:nvPr/>
        </p:nvSpPr>
        <p:spPr>
          <a:xfrm>
            <a:off x="2602832" y="296596"/>
            <a:ext cx="6104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Install Jenkins on the EC2 Instance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9CE296-CCB2-683A-10B6-5C94049FE062}"/>
              </a:ext>
            </a:extLst>
          </p:cNvPr>
          <p:cNvSpPr txBox="1"/>
          <p:nvPr/>
        </p:nvSpPr>
        <p:spPr>
          <a:xfrm>
            <a:off x="2602832" y="1603216"/>
            <a:ext cx="610402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Update the System Packages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Before installing any software, update the existing packages:</a:t>
            </a:r>
          </a:p>
          <a:p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DF7AF2-F171-0B66-745C-FA4DE778F600}"/>
              </a:ext>
            </a:extLst>
          </p:cNvPr>
          <p:cNvSpPr txBox="1"/>
          <p:nvPr/>
        </p:nvSpPr>
        <p:spPr>
          <a:xfrm>
            <a:off x="2602832" y="3275538"/>
            <a:ext cx="9294200" cy="1901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6"/>
                </a:solidFill>
              </a:rPr>
              <a:t>Install Java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/>
                </a:solidFill>
              </a:rPr>
              <a:t>Jenkins requires Java to run. Install OpenJDK 17 with the following command</a:t>
            </a: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endParaRPr lang="en-US" sz="1600" dirty="0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chemeClr val="accent6"/>
                </a:solidFill>
                <a:effectLst/>
              </a:rPr>
              <a:t>After the installation, verify the Java version.</a:t>
            </a:r>
            <a:endParaRPr lang="en-IN" sz="1600" dirty="0">
              <a:solidFill>
                <a:schemeClr val="accent6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B1E612-221C-8EA3-9D36-6185D81AA82E}"/>
              </a:ext>
            </a:extLst>
          </p:cNvPr>
          <p:cNvSpPr/>
          <p:nvPr/>
        </p:nvSpPr>
        <p:spPr>
          <a:xfrm>
            <a:off x="2715128" y="2572675"/>
            <a:ext cx="2299324" cy="5449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600" b="1" dirty="0">
                <a:solidFill>
                  <a:schemeClr val="accent6"/>
                </a:solidFill>
              </a:rPr>
              <a:t>sudo apt update</a:t>
            </a:r>
          </a:p>
          <a:p>
            <a:r>
              <a:rPr lang="es-ES" sz="1600" b="1" dirty="0">
                <a:solidFill>
                  <a:schemeClr val="accent6"/>
                </a:solidFill>
              </a:rPr>
              <a:t>sudo apt upgrade -y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9E8102-C903-BEE7-9E17-B860DA73423E}"/>
              </a:ext>
            </a:extLst>
          </p:cNvPr>
          <p:cNvSpPr/>
          <p:nvPr/>
        </p:nvSpPr>
        <p:spPr>
          <a:xfrm>
            <a:off x="2715128" y="4115036"/>
            <a:ext cx="4007219" cy="6317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chemeClr val="accent6"/>
                </a:solidFill>
              </a:rPr>
              <a:t>Sudo apt update</a:t>
            </a:r>
          </a:p>
          <a:p>
            <a:r>
              <a:rPr lang="en-IN" sz="1600" b="1" dirty="0">
                <a:solidFill>
                  <a:schemeClr val="accent6"/>
                </a:solidFill>
              </a:rPr>
              <a:t>Sudo apt install fontconfig openjdk-17-jre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6DA4B2-DE63-BF07-5FF4-C5896E36034C}"/>
              </a:ext>
            </a:extLst>
          </p:cNvPr>
          <p:cNvSpPr/>
          <p:nvPr/>
        </p:nvSpPr>
        <p:spPr>
          <a:xfrm>
            <a:off x="2715128" y="5254784"/>
            <a:ext cx="1434085" cy="560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b="1" dirty="0">
                <a:solidFill>
                  <a:schemeClr val="accent6"/>
                </a:solidFill>
              </a:rPr>
              <a:t>Java -version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A719FA4-954C-4FA8-82CB-206659C3B82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{B4631977-1D18-4392-905E-C2FDA2616ABB}tf78438558_win32</Template>
  <TotalTime>1669</TotalTime>
  <Words>3202</Words>
  <Application>Microsoft Office PowerPoint</Application>
  <PresentationFormat>Widescreen</PresentationFormat>
  <Paragraphs>453</Paragraphs>
  <Slides>48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Arial Black</vt:lpstr>
      <vt:lpstr>Calibri</vt:lpstr>
      <vt:lpstr>Sabon Next LT</vt:lpstr>
      <vt:lpstr>Times New Roman</vt:lpstr>
      <vt:lpstr>ui-sans-serif</vt:lpstr>
      <vt:lpstr>Custom</vt:lpstr>
      <vt:lpstr>Bitmap Image</vt:lpstr>
      <vt:lpstr>DevOps Project Deploying a web Application with jenkins CI/CD, Docker</vt:lpstr>
      <vt:lpstr>PowerPoint Presentation</vt:lpstr>
      <vt:lpstr>PowerPoint Presentation</vt:lpstr>
      <vt:lpstr>PowerPoint Presentation</vt:lpstr>
      <vt:lpstr>1.Create EC2 Instance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 Plugins in Jenkins:</vt:lpstr>
      <vt:lpstr>Global Tools Configuration​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Gaddam Deekshitha</dc:creator>
  <cp:lastModifiedBy>Gaddam Deekshitha</cp:lastModifiedBy>
  <cp:revision>7</cp:revision>
  <dcterms:created xsi:type="dcterms:W3CDTF">2025-01-07T15:24:42Z</dcterms:created>
  <dcterms:modified xsi:type="dcterms:W3CDTF">2025-02-20T06:20:06Z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